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09" r:id="rId2"/>
  </p:sldMasterIdLst>
  <p:notesMasterIdLst>
    <p:notesMasterId r:id="rId23"/>
  </p:notesMasterIdLst>
  <p:sldIdLst>
    <p:sldId id="276" r:id="rId3"/>
    <p:sldId id="277" r:id="rId4"/>
    <p:sldId id="337" r:id="rId5"/>
    <p:sldId id="322" r:id="rId6"/>
    <p:sldId id="296" r:id="rId7"/>
    <p:sldId id="278" r:id="rId8"/>
    <p:sldId id="323" r:id="rId9"/>
    <p:sldId id="324" r:id="rId10"/>
    <p:sldId id="325" r:id="rId11"/>
    <p:sldId id="326" r:id="rId12"/>
    <p:sldId id="328" r:id="rId13"/>
    <p:sldId id="297" r:id="rId14"/>
    <p:sldId id="327" r:id="rId15"/>
    <p:sldId id="280" r:id="rId16"/>
    <p:sldId id="281" r:id="rId17"/>
    <p:sldId id="312" r:id="rId18"/>
    <p:sldId id="329" r:id="rId19"/>
    <p:sldId id="313" r:id="rId20"/>
    <p:sldId id="290" r:id="rId21"/>
    <p:sldId id="319" r:id="rId2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20" autoAdjust="0"/>
    <p:restoredTop sz="88568" autoAdjust="0"/>
  </p:normalViewPr>
  <p:slideViewPr>
    <p:cSldViewPr>
      <p:cViewPr varScale="1">
        <p:scale>
          <a:sx n="75" d="100"/>
          <a:sy n="75" d="100"/>
        </p:scale>
        <p:origin x="181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1D314E-0251-5440-A789-6DEDF538C8E8}" type="doc">
      <dgm:prSet loTypeId="urn:microsoft.com/office/officeart/2005/8/layout/cycle4#1"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a:effectLst>
                <a:outerShdw blurRad="38100" dist="38100" dir="2700000" algn="tl">
                  <a:srgbClr val="000000">
                    <a:alpha val="43137"/>
                  </a:srgbClr>
                </a:outerShdw>
              </a:effectLst>
            </a:rPr>
            <a:t>Secure</a:t>
          </a: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pt>
    <dgm:pt modelId="{C3A16878-C2E1-094C-8E0C-0BA80CFEBB92}" type="pres">
      <dgm:prSet presAssocID="{041D314E-0251-5440-A789-6DEDF538C8E8}" presName="child1Text" presStyleLbl="bgAcc1" presStyleIdx="0" presStyleCnt="4">
        <dgm:presLayoutVars>
          <dgm:bulletEnabled val="1"/>
        </dgm:presLayoutVars>
      </dgm:prSet>
      <dgm:spPr/>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pt>
    <dgm:pt modelId="{A0182CD2-BFBC-4544-A5E0-561B5A4C558E}" type="pres">
      <dgm:prSet presAssocID="{041D314E-0251-5440-A789-6DEDF538C8E8}" presName="child2Text" presStyleLbl="bgAcc1" presStyleIdx="1" presStyleCnt="4">
        <dgm:presLayoutVars>
          <dgm:bulletEnabled val="1"/>
        </dgm:presLayoutVars>
      </dgm:prSet>
      <dgm:spPr/>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pt>
    <dgm:pt modelId="{6B3C138F-670A-E146-B03A-B95239E9C71B}" type="pres">
      <dgm:prSet presAssocID="{041D314E-0251-5440-A789-6DEDF538C8E8}" presName="child3Text" presStyleLbl="bgAcc1" presStyleIdx="2" presStyleCnt="4">
        <dgm:presLayoutVars>
          <dgm:bulletEnabled val="1"/>
        </dgm:presLayoutVars>
      </dgm:prSet>
      <dgm:spPr/>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pt>
    <dgm:pt modelId="{22089728-1834-5B4D-854F-FB80528D5EE3}" type="pres">
      <dgm:prSet presAssocID="{041D314E-0251-5440-A789-6DEDF538C8E8}" presName="child4Text" presStyleLbl="bgAcc1" presStyleIdx="3" presStyleCnt="4">
        <dgm:presLayoutVars>
          <dgm:bulletEnabled val="1"/>
        </dgm:presLayoutVars>
      </dgm:prSet>
      <dgm:spPr/>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pt>
    <dgm:pt modelId="{176C77C4-D19F-344E-92DE-A6B9570BCA1F}" type="pres">
      <dgm:prSet presAssocID="{041D314E-0251-5440-A789-6DEDF538C8E8}" presName="quadrant2" presStyleLbl="node1" presStyleIdx="1" presStyleCnt="4">
        <dgm:presLayoutVars>
          <dgm:chMax val="1"/>
          <dgm:bulletEnabled val="1"/>
        </dgm:presLayoutVars>
      </dgm:prSet>
      <dgm:spPr/>
    </dgm:pt>
    <dgm:pt modelId="{CD66DE2C-51E6-DA44-B650-0AAB6A5FFEBD}" type="pres">
      <dgm:prSet presAssocID="{041D314E-0251-5440-A789-6DEDF538C8E8}" presName="quadrant3" presStyleLbl="node1" presStyleIdx="2" presStyleCnt="4">
        <dgm:presLayoutVars>
          <dgm:chMax val="1"/>
          <dgm:bulletEnabled val="1"/>
        </dgm:presLayoutVars>
      </dgm:prSet>
      <dgm:spPr/>
    </dgm:pt>
    <dgm:pt modelId="{43309631-90F4-5C48-AC3B-79C7995F6171}" type="pres">
      <dgm:prSet presAssocID="{041D314E-0251-5440-A789-6DEDF538C8E8}" presName="quadrant4" presStyleLbl="node1" presStyleIdx="3" presStyleCnt="4">
        <dgm:presLayoutVars>
          <dgm:chMax val="1"/>
          <dgm:bulletEnabled val="1"/>
        </dgm:presLayoutVars>
      </dgm:prSet>
      <dgm:spPr/>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40DD7A0E-D2E0-0D49-983F-5EBE5AE57941}" srcId="{041D314E-0251-5440-A789-6DEDF538C8E8}" destId="{28189915-DC50-1B43-B372-DE06253BC436}" srcOrd="0" destOrd="0" parTransId="{E8A978E7-C890-9D46-B7B0-5F667006133A}" sibTransId="{EE8B39CA-5D29-284A-A772-2F84BEF312D7}"/>
    <dgm:cxn modelId="{96640135-466F-B740-B924-4EA9AD6C42EF}" srcId="{38B7F4B3-9C61-5E48-A4B7-DCE9451201A1}" destId="{C5127C40-8506-AF4A-B961-5CF16618ED85}" srcOrd="0" destOrd="0" parTransId="{9664B762-F0DF-0249-911C-AE17894A7D23}" sibTransId="{4A3ECD78-642C-3D4E-909A-2EB0116F6D5D}"/>
    <dgm:cxn modelId="{1180323B-DABE-D044-84E3-7E5245AD81CD}" type="presOf" srcId="{457A7C48-34E0-6444-B066-CB9D63B15F43}" destId="{22089728-1834-5B4D-854F-FB80528D5EE3}" srcOrd="1" destOrd="0" presId="urn:microsoft.com/office/officeart/2005/8/layout/cycle4#1"/>
    <dgm:cxn modelId="{01B0393E-3A54-EA4C-A9DD-6E13A8755D25}" type="presOf" srcId="{C9C083F8-4FA1-BD42-BEF2-804688AA49E8}" destId="{678481E7-AAD5-6844-8B64-9B07D4588FD2}" srcOrd="0" destOrd="0" presId="urn:microsoft.com/office/officeart/2005/8/layout/cycle4#1"/>
    <dgm:cxn modelId="{1AF38A43-F697-2C46-B0F5-AE6BD5EA638B}" srcId="{28189915-DC50-1B43-B372-DE06253BC436}" destId="{D30B1E56-A663-994D-AF31-BFEF253F07E2}" srcOrd="0" destOrd="0" parTransId="{7BD3D1CA-7B7D-DE44-912C-F9E69782DC8A}" sibTransId="{D0AEBA64-B289-5F4D-8416-8520F096037E}"/>
    <dgm:cxn modelId="{FE5A9C65-05DC-3E49-8F3B-6D76DFE41E02}" srcId="{041D314E-0251-5440-A789-6DEDF538C8E8}" destId="{38B7F4B3-9C61-5E48-A4B7-DCE9451201A1}" srcOrd="2" destOrd="0" parTransId="{F8385B08-AE9A-B44E-8C56-1804D4664763}" sibTransId="{DDE29AE3-4DD1-B647-B69D-D269A69110FF}"/>
    <dgm:cxn modelId="{A7FCAF46-57AB-4646-9DB9-B2B3979462E2}" type="presOf" srcId="{C9C083F8-4FA1-BD42-BEF2-804688AA49E8}" destId="{A0182CD2-BFBC-4544-A5E0-561B5A4C558E}" srcOrd="1" destOrd="0" presId="urn:microsoft.com/office/officeart/2005/8/layout/cycle4#1"/>
    <dgm:cxn modelId="{56E79450-405C-2343-82D6-D85BC1B8EA9B}" type="presOf" srcId="{28189915-DC50-1B43-B372-DE06253BC436}" destId="{30BF6143-F679-FC45-862B-950623B33DDB}" srcOrd="0" destOrd="0" presId="urn:microsoft.com/office/officeart/2005/8/layout/cycle4#1"/>
    <dgm:cxn modelId="{1CE18D53-7D8B-E442-AFA6-FF86663957A5}" srcId="{041D314E-0251-5440-A789-6DEDF538C8E8}" destId="{740BAE34-107D-474B-9164-E174764560DA}" srcOrd="3" destOrd="0" parTransId="{C310D8ED-0E42-9E4B-8777-449CE2D8F5E3}" sibTransId="{E9D71ECA-B515-DA46-B66A-49591A4555FE}"/>
    <dgm:cxn modelId="{F36E7987-3087-3642-96F7-2094FBE62936}" type="presOf" srcId="{C5127C40-8506-AF4A-B961-5CF16618ED85}" destId="{F9E2930D-2408-6E41-BDE9-CEE15F869892}" srcOrd="0" destOrd="0" presId="urn:microsoft.com/office/officeart/2005/8/layout/cycle4#1"/>
    <dgm:cxn modelId="{AF949A90-CB27-E348-ABBC-6AAA8BC2C715}" type="presOf" srcId="{457A7C48-34E0-6444-B066-CB9D63B15F43}" destId="{BB581DDD-03D3-B749-B719-7B9A755EE59A}" srcOrd="0" destOrd="0" presId="urn:microsoft.com/office/officeart/2005/8/layout/cycle4#1"/>
    <dgm:cxn modelId="{0E7E7FA2-98DB-C341-AC0D-CB7CF8025F76}" srcId="{740BAE34-107D-474B-9164-E174764560DA}" destId="{457A7C48-34E0-6444-B066-CB9D63B15F43}" srcOrd="0" destOrd="0" parTransId="{D517B6BB-30B4-A84E-9B91-554CD58131E0}" sibTransId="{79A919A8-B016-4B40-9C4D-FF8646B3BF6B}"/>
    <dgm:cxn modelId="{E4488ABF-88CC-8E45-B958-6CDBC8D1C22A}" type="presOf" srcId="{38B7F4B3-9C61-5E48-A4B7-DCE9451201A1}" destId="{CD66DE2C-51E6-DA44-B650-0AAB6A5FFEBD}" srcOrd="0" destOrd="0" presId="urn:microsoft.com/office/officeart/2005/8/layout/cycle4#1"/>
    <dgm:cxn modelId="{A024A5CC-3C84-EF45-B8CE-7B40606D9C0E}" type="presOf" srcId="{D30B1E56-A663-994D-AF31-BFEF253F07E2}" destId="{F39C2C61-3299-114B-889B-970DB00EE6E5}" srcOrd="0" destOrd="0" presId="urn:microsoft.com/office/officeart/2005/8/layout/cycle4#1"/>
    <dgm:cxn modelId="{CD452BE8-A58D-E44F-B929-7147A4BFDE46}" srcId="{C5BBA010-CA24-A64E-9363-EAF0E65FF563}" destId="{C9C083F8-4FA1-BD42-BEF2-804688AA49E8}" srcOrd="0" destOrd="0" parTransId="{81F447AB-0723-1D41-97EE-7BC3B2818DB5}" sibTransId="{56AFD3E7-418F-AE45-85B4-E810FE7F0B25}"/>
    <dgm:cxn modelId="{A589E3E8-B02E-B94C-B7D7-9BCA1C32DD76}" type="presOf" srcId="{041D314E-0251-5440-A789-6DEDF538C8E8}" destId="{9D2686BE-0D14-8D48-AB6C-DB3C638FD4A6}" srcOrd="0" destOrd="0" presId="urn:microsoft.com/office/officeart/2005/8/layout/cycle4#1"/>
    <dgm:cxn modelId="{B1DE1EED-D435-5E46-AB6C-0546B4145848}" type="presOf" srcId="{C5127C40-8506-AF4A-B961-5CF16618ED85}" destId="{6B3C138F-670A-E146-B03A-B95239E9C71B}" srcOrd="1" destOrd="0" presId="urn:microsoft.com/office/officeart/2005/8/layout/cycle4#1"/>
    <dgm:cxn modelId="{BD974EF1-5572-2C40-8EF1-3D48F0E76A25}" type="presOf" srcId="{C5BBA010-CA24-A64E-9363-EAF0E65FF563}" destId="{176C77C4-D19F-344E-92DE-A6B9570BCA1F}" srcOrd="0" destOrd="0" presId="urn:microsoft.com/office/officeart/2005/8/layout/cycle4#1"/>
    <dgm:cxn modelId="{C0F0E8F3-C9C3-CB44-97FA-FCC1413DC92D}" type="presOf" srcId="{740BAE34-107D-474B-9164-E174764560DA}" destId="{43309631-90F4-5C48-AC3B-79C7995F6171}" srcOrd="0" destOrd="0" presId="urn:microsoft.com/office/officeart/2005/8/layout/cycle4#1"/>
    <dgm:cxn modelId="{9D1536F7-F5EA-EE42-8FB4-21359DAC517D}" type="presOf" srcId="{D30B1E56-A663-994D-AF31-BFEF253F07E2}" destId="{C3A16878-C2E1-094C-8E0C-0BA80CFEBB92}" srcOrd="1" destOrd="0" presId="urn:microsoft.com/office/officeart/2005/8/layout/cycle4#1"/>
    <dgm:cxn modelId="{753D81FF-3736-2A49-B2BA-368E77D3545F}" srcId="{041D314E-0251-5440-A789-6DEDF538C8E8}" destId="{C5BBA010-CA24-A64E-9363-EAF0E65FF563}" srcOrd="1" destOrd="0" parTransId="{7A1E641E-E58C-1949-93E4-826AF78418D6}" sibTransId="{4D94A457-03F9-1146-A18B-1F529525D0C8}"/>
    <dgm:cxn modelId="{DACC3F44-EFEB-7943-AC9D-34BDDA9CAF61}" type="presParOf" srcId="{9D2686BE-0D14-8D48-AB6C-DB3C638FD4A6}" destId="{7FC20CB2-222B-1C4F-90C2-921E94541499}" srcOrd="0" destOrd="0" presId="urn:microsoft.com/office/officeart/2005/8/layout/cycle4#1"/>
    <dgm:cxn modelId="{803C3CEA-4CF6-474E-87DD-3721C52030A8}" type="presParOf" srcId="{7FC20CB2-222B-1C4F-90C2-921E94541499}" destId="{21EDECC9-B523-C040-8B58-8C723ABBCEC8}" srcOrd="0" destOrd="0" presId="urn:microsoft.com/office/officeart/2005/8/layout/cycle4#1"/>
    <dgm:cxn modelId="{EDE201B3-55D9-6D46-83A9-18EE4B174E93}" type="presParOf" srcId="{21EDECC9-B523-C040-8B58-8C723ABBCEC8}" destId="{F39C2C61-3299-114B-889B-970DB00EE6E5}" srcOrd="0" destOrd="0" presId="urn:microsoft.com/office/officeart/2005/8/layout/cycle4#1"/>
    <dgm:cxn modelId="{448BF2E7-B526-C346-BC97-F462AD02A571}" type="presParOf" srcId="{21EDECC9-B523-C040-8B58-8C723ABBCEC8}" destId="{C3A16878-C2E1-094C-8E0C-0BA80CFEBB92}" srcOrd="1" destOrd="0" presId="urn:microsoft.com/office/officeart/2005/8/layout/cycle4#1"/>
    <dgm:cxn modelId="{D915940C-2132-464C-86E4-8DBC5BDBB75E}" type="presParOf" srcId="{7FC20CB2-222B-1C4F-90C2-921E94541499}" destId="{D74A22F2-F062-FC4E-96EF-1141BC2B7C63}" srcOrd="1" destOrd="0" presId="urn:microsoft.com/office/officeart/2005/8/layout/cycle4#1"/>
    <dgm:cxn modelId="{E2A7759A-32ED-1345-86B4-73F8809B4656}" type="presParOf" srcId="{D74A22F2-F062-FC4E-96EF-1141BC2B7C63}" destId="{678481E7-AAD5-6844-8B64-9B07D4588FD2}" srcOrd="0" destOrd="0" presId="urn:microsoft.com/office/officeart/2005/8/layout/cycle4#1"/>
    <dgm:cxn modelId="{7D2AFF79-374D-B643-9906-6BD4DFECC4A7}" type="presParOf" srcId="{D74A22F2-F062-FC4E-96EF-1141BC2B7C63}" destId="{A0182CD2-BFBC-4544-A5E0-561B5A4C558E}" srcOrd="1" destOrd="0" presId="urn:microsoft.com/office/officeart/2005/8/layout/cycle4#1"/>
    <dgm:cxn modelId="{3D5D6426-1217-5348-AFC8-430E0E672612}" type="presParOf" srcId="{7FC20CB2-222B-1C4F-90C2-921E94541499}" destId="{F9546F22-5479-714D-8AB9-9CDFE81F8701}" srcOrd="2" destOrd="0" presId="urn:microsoft.com/office/officeart/2005/8/layout/cycle4#1"/>
    <dgm:cxn modelId="{424FEFDC-6B8D-9647-B0E7-90D0CE7174E5}" type="presParOf" srcId="{F9546F22-5479-714D-8AB9-9CDFE81F8701}" destId="{F9E2930D-2408-6E41-BDE9-CEE15F869892}" srcOrd="0" destOrd="0" presId="urn:microsoft.com/office/officeart/2005/8/layout/cycle4#1"/>
    <dgm:cxn modelId="{062D2EA4-6090-C348-BB11-B9861F42F801}" type="presParOf" srcId="{F9546F22-5479-714D-8AB9-9CDFE81F8701}" destId="{6B3C138F-670A-E146-B03A-B95239E9C71B}" srcOrd="1" destOrd="0" presId="urn:microsoft.com/office/officeart/2005/8/layout/cycle4#1"/>
    <dgm:cxn modelId="{DC2A1A11-70FD-1944-891A-D0BD590D136F}" type="presParOf" srcId="{7FC20CB2-222B-1C4F-90C2-921E94541499}" destId="{53E82C5F-E308-D14F-B00E-F3D1D628293C}" srcOrd="3" destOrd="0" presId="urn:microsoft.com/office/officeart/2005/8/layout/cycle4#1"/>
    <dgm:cxn modelId="{E9A61EFC-703D-0143-8B1A-E31A041BC2C1}" type="presParOf" srcId="{53E82C5F-E308-D14F-B00E-F3D1D628293C}" destId="{BB581DDD-03D3-B749-B719-7B9A755EE59A}" srcOrd="0" destOrd="0" presId="urn:microsoft.com/office/officeart/2005/8/layout/cycle4#1"/>
    <dgm:cxn modelId="{DC4EA676-4F3B-504E-A2E1-CAED6902B5ED}" type="presParOf" srcId="{53E82C5F-E308-D14F-B00E-F3D1D628293C}" destId="{22089728-1834-5B4D-854F-FB80528D5EE3}" srcOrd="1" destOrd="0" presId="urn:microsoft.com/office/officeart/2005/8/layout/cycle4#1"/>
    <dgm:cxn modelId="{39874428-70E4-2B49-868B-CD5841049627}" type="presParOf" srcId="{7FC20CB2-222B-1C4F-90C2-921E94541499}" destId="{042B640E-140C-044D-8830-793761267E10}" srcOrd="4" destOrd="0" presId="urn:microsoft.com/office/officeart/2005/8/layout/cycle4#1"/>
    <dgm:cxn modelId="{3B513C4F-821F-DD4E-A3DB-03C4416DC8BF}" type="presParOf" srcId="{9D2686BE-0D14-8D48-AB6C-DB3C638FD4A6}" destId="{6ED0A6F7-F0FE-264B-96D9-7D7517DEA1FD}" srcOrd="1" destOrd="0" presId="urn:microsoft.com/office/officeart/2005/8/layout/cycle4#1"/>
    <dgm:cxn modelId="{32E89AA8-4317-7842-A9E6-7A64ECA92C7C}" type="presParOf" srcId="{6ED0A6F7-F0FE-264B-96D9-7D7517DEA1FD}" destId="{30BF6143-F679-FC45-862B-950623B33DDB}" srcOrd="0" destOrd="0" presId="urn:microsoft.com/office/officeart/2005/8/layout/cycle4#1"/>
    <dgm:cxn modelId="{4938B716-A879-BD42-8D9A-7B5FB3CFFCF7}" type="presParOf" srcId="{6ED0A6F7-F0FE-264B-96D9-7D7517DEA1FD}" destId="{176C77C4-D19F-344E-92DE-A6B9570BCA1F}" srcOrd="1" destOrd="0" presId="urn:microsoft.com/office/officeart/2005/8/layout/cycle4#1"/>
    <dgm:cxn modelId="{174FD141-94DB-CB4B-B847-3DB04372D4E2}" type="presParOf" srcId="{6ED0A6F7-F0FE-264B-96D9-7D7517DEA1FD}" destId="{CD66DE2C-51E6-DA44-B650-0AAB6A5FFEBD}" srcOrd="2" destOrd="0" presId="urn:microsoft.com/office/officeart/2005/8/layout/cycle4#1"/>
    <dgm:cxn modelId="{B98D4B4A-5129-D94F-8E98-E6E8E1734455}" type="presParOf" srcId="{6ED0A6F7-F0FE-264B-96D9-7D7517DEA1FD}" destId="{43309631-90F4-5C48-AC3B-79C7995F6171}" srcOrd="3" destOrd="0" presId="urn:microsoft.com/office/officeart/2005/8/layout/cycle4#1"/>
    <dgm:cxn modelId="{63728ECC-9884-B343-BE6A-40AA329A806E}" type="presParOf" srcId="{6ED0A6F7-F0FE-264B-96D9-7D7517DEA1FD}" destId="{167AC9B9-0A5F-7A4D-8A40-F3518272D444}" srcOrd="4" destOrd="0" presId="urn:microsoft.com/office/officeart/2005/8/layout/cycle4#1"/>
    <dgm:cxn modelId="{E764C5ED-B328-F94C-947E-3DEBF35CFA89}" type="presParOf" srcId="{9D2686BE-0D14-8D48-AB6C-DB3C638FD4A6}" destId="{4658959C-5910-6E41-8A61-66FC67E316B9}" srcOrd="2" destOrd="0" presId="urn:microsoft.com/office/officeart/2005/8/layout/cycle4#1"/>
    <dgm:cxn modelId="{CD68C36E-B006-C24B-BA47-AE57CC2DDBAA}" type="presParOf" srcId="{9D2686BE-0D14-8D48-AB6C-DB3C638FD4A6}" destId="{5BF39C05-9EB6-C449-8E03-B8081DC74E1B}"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a:t>The lifetime associated with the ticket-granting ticket creates a problem:</a:t>
          </a:r>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a:t>If the lifetime is very short (e.g., minutes), the user will be repeatedly asked for a password</a:t>
          </a:r>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a:t>If the lifetime is long (e.g., hours), then an opponent has a greater opportunity for replay</a:t>
          </a:r>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a:t>A network service (the TGS or an application service) must be able to prove that the person using a ticket is the same person to whom that ticket was issued</a:t>
          </a:r>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a:t>Servers need to authenticate themselves to users</a:t>
          </a:r>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pt>
    <dgm:pt modelId="{04A72C80-79E1-9747-8ACB-8CE8513ACE10}" type="pres">
      <dgm:prSet presAssocID="{3672DF23-F199-2149-9AB4-69635547123E}" presName="node" presStyleLbl="node1" presStyleIdx="0" presStyleCnt="3">
        <dgm:presLayoutVars>
          <dgm:bulletEnabled val="1"/>
        </dgm:presLayoutVars>
      </dgm:prSet>
      <dgm:spPr/>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pt>
  </dgm:ptLst>
  <dgm:cxnLst>
    <dgm:cxn modelId="{26A65111-B01A-154D-85D8-DB21DB6E7DED}" type="presOf" srcId="{E2895215-EA12-3F47-A705-23AAD92BB288}" destId="{B6DBDB78-E2A3-A547-B8ED-C868FC012DCE}" srcOrd="0" destOrd="0" presId="urn:microsoft.com/office/officeart/2005/8/layout/default#1"/>
    <dgm:cxn modelId="{464D4B2D-0CAA-4643-B138-DF67E251BD2A}" srcId="{E2895215-EA12-3F47-A705-23AAD92BB288}" destId="{3672DF23-F199-2149-9AB4-69635547123E}" srcOrd="0" destOrd="0" parTransId="{D12A62ED-05C1-6E42-9A14-F26C8B92056C}" sibTransId="{3BEC7E3E-1E6C-C143-89B5-1EE9572489A5}"/>
    <dgm:cxn modelId="{A279B643-7A02-1843-99D9-F87531F7DF95}" type="presOf" srcId="{07BA7B5B-0EF9-D747-8FAC-F02D4F45590B}" destId="{5E4A41F0-FADE-C747-8891-9C902B675A82}" srcOrd="0" destOrd="0" presId="urn:microsoft.com/office/officeart/2005/8/layout/default#1"/>
    <dgm:cxn modelId="{65B19466-3EFA-1449-A6A0-D26BFB535170}" type="presOf" srcId="{F5935DB9-92CF-2A47-A313-B3AA8D616148}" destId="{04A72C80-79E1-9747-8ACB-8CE8513ACE10}" srcOrd="0" destOrd="1" presId="urn:microsoft.com/office/officeart/2005/8/layout/default#1"/>
    <dgm:cxn modelId="{AE24A66C-479F-F04C-BCF6-C5402232FE1A}" srcId="{E2895215-EA12-3F47-A705-23AAD92BB288}" destId="{07BA7B5B-0EF9-D747-8FAC-F02D4F45590B}" srcOrd="1" destOrd="0" parTransId="{24F4D03B-4E73-6A4E-B40D-18C0B7144C51}" sibTransId="{620BBC64-2715-104E-AFF0-DAD4ED9CDA1D}"/>
    <dgm:cxn modelId="{51A61777-ACF9-E54A-8FBE-8E27C7DFA3E6}" type="presOf" srcId="{3672DF23-F199-2149-9AB4-69635547123E}" destId="{04A72C80-79E1-9747-8ACB-8CE8513ACE10}" srcOrd="0" destOrd="0" presId="urn:microsoft.com/office/officeart/2005/8/layout/default#1"/>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F0888AF0-7DCC-5C40-8D10-5B1DA69CACE0}" type="presOf" srcId="{7CD66E25-E624-6441-A9E3-CCF1B181A3D3}" destId="{C43C3846-675A-1241-A43D-79E51B27C744}" srcOrd="0" destOrd="0" presId="urn:microsoft.com/office/officeart/2005/8/layout/default#1"/>
    <dgm:cxn modelId="{CACE6FF7-29DA-2A47-9CB8-CAC8FC12CFF8}" type="presOf" srcId="{8F29D48A-2FC2-D34F-96B0-638BC697EFB5}" destId="{04A72C80-79E1-9747-8ACB-8CE8513ACE10}" srcOrd="0" destOrd="2" presId="urn:microsoft.com/office/officeart/2005/8/layout/default#1"/>
    <dgm:cxn modelId="{6A80A995-E3D8-294D-9E30-3D9B57E31ACC}" type="presParOf" srcId="{B6DBDB78-E2A3-A547-B8ED-C868FC012DCE}" destId="{04A72C80-79E1-9747-8ACB-8CE8513ACE10}" srcOrd="0" destOrd="0" presId="urn:microsoft.com/office/officeart/2005/8/layout/default#1"/>
    <dgm:cxn modelId="{62C9B963-4D54-1148-BA47-74CBEC6D89AE}" type="presParOf" srcId="{B6DBDB78-E2A3-A547-B8ED-C868FC012DCE}" destId="{23A7B3E5-CC49-6049-B648-50B7DAA1A3A3}" srcOrd="1" destOrd="0" presId="urn:microsoft.com/office/officeart/2005/8/layout/default#1"/>
    <dgm:cxn modelId="{6A694C13-5C73-6C4D-89F1-9B78597CE3AE}" type="presParOf" srcId="{B6DBDB78-E2A3-A547-B8ED-C868FC012DCE}" destId="{5E4A41F0-FADE-C747-8891-9C902B675A82}" srcOrd="2" destOrd="0" presId="urn:microsoft.com/office/officeart/2005/8/layout/default#1"/>
    <dgm:cxn modelId="{3C767A25-C0CC-4E41-BFB2-FE519E64DCB3}" type="presParOf" srcId="{B6DBDB78-E2A3-A547-B8ED-C868FC012DCE}" destId="{2351990D-ED5D-2E44-A1A6-5873986CB7B4}" srcOrd="3" destOrd="0" presId="urn:microsoft.com/office/officeart/2005/8/layout/default#1"/>
    <dgm:cxn modelId="{00C6FDC6-1DEF-0F4B-9B0E-0C7A9849F1E9}" type="presParOf" srcId="{B6DBDB78-E2A3-A547-B8ED-C868FC012DCE}" destId="{C43C3846-675A-1241-A43D-79E51B27C744}" srcOrd="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a:t>Three parts of a principal name</a:t>
          </a:r>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a:t>A realm name</a:t>
          </a:r>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pt>
    <dgm:pt modelId="{8B46D60C-AD58-904A-B869-B653E85DE902}" type="pres">
      <dgm:prSet presAssocID="{5C5801B9-9102-FD46-8442-D4BD2727404B}" presName="item1" presStyleLbl="node1" presStyleIdx="0" presStyleCnt="3">
        <dgm:presLayoutVars>
          <dgm:bulletEnabled val="1"/>
        </dgm:presLayoutVars>
      </dgm:prSet>
      <dgm:spPr/>
    </dgm:pt>
    <dgm:pt modelId="{751124D2-3E0B-5943-BA61-46BF18DF6EEF}" type="pres">
      <dgm:prSet presAssocID="{B3110903-0314-3747-9594-416BB7C4C1B3}" presName="item2" presStyleLbl="node1" presStyleIdx="1" presStyleCnt="3">
        <dgm:presLayoutVars>
          <dgm:bulletEnabled val="1"/>
        </dgm:presLayoutVars>
      </dgm:prSet>
      <dgm:spPr/>
    </dgm:pt>
    <dgm:pt modelId="{26A9FFE1-F846-8B4B-B4CF-DDFB06DBEE26}" type="pres">
      <dgm:prSet presAssocID="{58AAC28B-DD37-1D49-AC8C-B3EA34048BD2}" presName="item3" presStyleLbl="node1" presStyleIdx="2" presStyleCnt="3">
        <dgm:presLayoutVars>
          <dgm:bulletEnabled val="1"/>
        </dgm:presLayoutVars>
      </dgm:prSet>
      <dgm:spPr/>
    </dgm:pt>
    <dgm:pt modelId="{172CA894-62FE-CF43-A52D-A99AFE9AFEF7}" type="pres">
      <dgm:prSet presAssocID="{ED5B63C3-7843-BF44-A1A1-71477A5774CB}" presName="funnel" presStyleLbl="trAlignAcc1" presStyleIdx="0" presStyleCnt="1" custLinFactNeighborX="397" custLinFactNeighborY="-149"/>
      <dgm:spPr/>
    </dgm:pt>
  </dgm:ptLst>
  <dgm:cxnLst>
    <dgm:cxn modelId="{BAF76620-C3C9-A549-9814-447C7BFE0239}" type="presOf" srcId="{B3110903-0314-3747-9594-416BB7C4C1B3}" destId="{8B46D60C-AD58-904A-B869-B653E85DE902}"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B71DC538-E3A0-894A-9B99-589D30BC25D3}" type="presOf" srcId="{58AAC28B-DD37-1D49-AC8C-B3EA34048BD2}" destId="{F7A31D04-4755-9B4F-A57F-5696E210151F}"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15533BA6-7332-EC4A-B525-302A286828EA}" type="presOf" srcId="{778BD096-00A2-6D48-BD14-CE4F7524B65F}" destId="{26A9FFE1-F846-8B4B-B4CF-DDFB06DBEE26}" srcOrd="0" destOrd="0" presId="urn:microsoft.com/office/officeart/2005/8/layout/funnel1"/>
    <dgm:cxn modelId="{86CCC5A7-96FD-864C-B8AE-C3CC49F31408}" srcId="{ED5B63C3-7843-BF44-A1A1-71477A5774CB}" destId="{B3110903-0314-3747-9594-416BB7C4C1B3}" srcOrd="2" destOrd="0" parTransId="{7761042B-73CA-854C-AACB-2A8728492D73}" sibTransId="{01FF69A2-1E8E-0E4C-A119-D35B33F1C6F5}"/>
    <dgm:cxn modelId="{B055E1B8-8EC6-5649-AD11-EFF260741996}" type="presOf" srcId="{5C5801B9-9102-FD46-8442-D4BD2727404B}" destId="{751124D2-3E0B-5943-BA61-46BF18DF6EEF}" srcOrd="0" destOrd="0" presId="urn:microsoft.com/office/officeart/2005/8/layout/funnel1"/>
    <dgm:cxn modelId="{56B667C3-30E4-934F-BE63-D23F1729176B}" srcId="{ED5B63C3-7843-BF44-A1A1-71477A5774CB}" destId="{58AAC28B-DD37-1D49-AC8C-B3EA34048BD2}" srcOrd="3" destOrd="0" parTransId="{B5620FCB-40E6-FD49-B4CF-479F9673A818}" sibTransId="{3416905B-2FEC-C646-B4DB-4DFFF1F9D9DC}"/>
    <dgm:cxn modelId="{FBF2A4C4-11AC-3C4C-A11C-80F572590FAA}" type="presOf" srcId="{ED5B63C3-7843-BF44-A1A1-71477A5774CB}" destId="{6F5F11CB-981F-EF41-950B-23F645FD55D3}" srcOrd="0" destOrd="0" presId="urn:microsoft.com/office/officeart/2005/8/layout/funnel1"/>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dgm:spPr/>
      <dgm:t>
        <a:bodyPr/>
        <a:lstStyle/>
        <a:p>
          <a:endParaRPr lang="en-US"/>
        </a:p>
      </dgm:t>
    </dgm:pt>
    <dgm:pt modelId="{97D569F2-8AB2-FD43-A148-A5DA7866C0E5}">
      <dgm:prSet custT="1"/>
      <dgm:spPr/>
      <dgm:t>
        <a:bodyPr/>
        <a:lstStyle/>
        <a:p>
          <a:pPr rtl="0"/>
          <a:r>
            <a:rPr lang="en-US" sz="4400" dirty="0"/>
            <a:t>Version 5 is intended to address the limitations of version 4 in two areas:</a:t>
          </a:r>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a:t>Environmental shortcomings</a:t>
          </a:r>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a:t>Encryption system dependence</a:t>
          </a:r>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a:t>Internet protocol dependence</a:t>
          </a:r>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a:t>Message byte ordering</a:t>
          </a:r>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a:t>Ticket lifetime</a:t>
          </a:r>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a:t>Authentication forwarding</a:t>
          </a:r>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a:t>Interrealm authentication</a:t>
          </a:r>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a:t>Technical deficiencies</a:t>
          </a:r>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a:t>Double encryption</a:t>
          </a:r>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a:t>PCBC encryption</a:t>
          </a:r>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a:t>Session keys</a:t>
          </a:r>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a:t>Password attacks</a:t>
          </a:r>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pt>
    <dgm:pt modelId="{98615DCA-7C3F-114C-9DEA-ACB584E59352}" type="pres">
      <dgm:prSet presAssocID="{97D569F2-8AB2-FD43-A148-A5DA7866C0E5}" presName="entireBox" presStyleLbl="node1" presStyleIdx="0" presStyleCnt="1"/>
      <dgm:spPr/>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pt>
    <dgm:pt modelId="{92BD13A5-1A3D-8E44-A4ED-0A07D45C046F}" type="pres">
      <dgm:prSet presAssocID="{85B24DF4-D569-E047-A540-62607AF85128}" presName="childTextBox" presStyleLbl="fgAccFollowNode1" presStyleIdx="1" presStyleCnt="2">
        <dgm:presLayoutVars>
          <dgm:bulletEnabled val="1"/>
        </dgm:presLayoutVars>
      </dgm:prSet>
      <dgm:spPr/>
    </dgm:pt>
  </dgm:ptLst>
  <dgm:cxnLst>
    <dgm:cxn modelId="{46C69900-B3E7-A247-B5E2-15123676B4D4}" type="presOf" srcId="{97D569F2-8AB2-FD43-A148-A5DA7866C0E5}" destId="{98615DCA-7C3F-114C-9DEA-ACB584E59352}" srcOrd="1" destOrd="0" presId="urn:microsoft.com/office/officeart/2005/8/layout/process4"/>
    <dgm:cxn modelId="{5291B802-CCBF-704D-893C-4183A2A20FF8}" type="presOf" srcId="{CA00A946-EA95-A647-B053-F5FABE59E513}" destId="{92BD13A5-1A3D-8E44-A4ED-0A07D45C046F}" srcOrd="0" destOrd="4"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5C4B8008-0588-B54D-800F-8280D973D993}" srcId="{85B24DF4-D569-E047-A540-62607AF85128}" destId="{2D143681-128B-8743-AAEB-196C76BFB714}" srcOrd="0" destOrd="0" parTransId="{7285052F-1EFC-214D-AC73-2187C564CC1B}" sibTransId="{82264B92-F1B7-D24B-AB4A-DFB991C57C01}"/>
    <dgm:cxn modelId="{83603016-41DE-2C4C-82C3-780794C27684}" type="presOf" srcId="{26F3AE92-DB32-504E-9B59-143C3D025005}" destId="{5D48EB20-6C42-834F-8457-6E3434CCF828}" srcOrd="0" destOrd="1" presId="urn:microsoft.com/office/officeart/2005/8/layout/process4"/>
    <dgm:cxn modelId="{65A2FB17-A384-CF4A-BF4D-FBFBE1CEFEEC}" srcId="{97D569F2-8AB2-FD43-A148-A5DA7866C0E5}" destId="{7EB638CE-70F3-074F-BA4C-E8C56ABE39BA}" srcOrd="0" destOrd="0" parTransId="{94FB3C54-9901-A04A-BC63-891ADA30DA52}" sibTransId="{1974E2E8-5CCB-D24E-BB3A-7EB553CA6B3D}"/>
    <dgm:cxn modelId="{AAF8931B-6EA2-1849-9CC0-149B981A7033}" type="presOf" srcId="{FDED19C4-DDC8-1D46-AAC2-46AF3F1CF2B6}" destId="{4FE1C1A5-0DF4-A648-B0FA-372EE81CE522}" srcOrd="0" destOrd="0" presId="urn:microsoft.com/office/officeart/2005/8/layout/process4"/>
    <dgm:cxn modelId="{AC6C3822-8376-6D42-A577-78E6B00E731A}" type="presOf" srcId="{AF1BB78C-B148-6344-8E80-A0A7D7C064E8}" destId="{5D48EB20-6C42-834F-8457-6E3434CCF828}" srcOrd="0" destOrd="3" presId="urn:microsoft.com/office/officeart/2005/8/layout/process4"/>
    <dgm:cxn modelId="{62F3A727-0326-BB4D-BCF2-2F5E09110ED3}" type="presOf" srcId="{00E71880-CC5E-524C-A6DC-68BD6852AF22}" destId="{92BD13A5-1A3D-8E44-A4ED-0A07D45C046F}" srcOrd="0" destOrd="3" presId="urn:microsoft.com/office/officeart/2005/8/layout/process4"/>
    <dgm:cxn modelId="{7C516929-ED14-A34C-87CF-E3AE939C252E}" srcId="{7EB638CE-70F3-074F-BA4C-E8C56ABE39BA}" destId="{26F3AE92-DB32-504E-9B59-143C3D025005}" srcOrd="0" destOrd="0" parTransId="{502EE9F7-EFE8-4545-BAFF-115C3E9635ED}" sibTransId="{4845EF6D-308E-3B4F-A423-D9C3AFB1144F}"/>
    <dgm:cxn modelId="{D0DF132C-7903-A043-B028-2C88A33F7B21}" srcId="{85B24DF4-D569-E047-A540-62607AF85128}" destId="{EEDAAD38-0270-2442-B851-5413F422949D}" srcOrd="1" destOrd="0" parTransId="{B0519C35-3BD9-5241-80B4-E278DD7DD1DD}" sibTransId="{54524FBC-E2FF-DA44-9598-B9106C28CFED}"/>
    <dgm:cxn modelId="{DBE51134-562D-DF45-A7C7-13C01BE6C660}" type="presOf" srcId="{957535AC-2CB2-1740-B409-78467D2B653B}" destId="{5D48EB20-6C42-834F-8457-6E3434CCF828}" srcOrd="0" destOrd="6" presId="urn:microsoft.com/office/officeart/2005/8/layout/process4"/>
    <dgm:cxn modelId="{F03FFB37-C089-FC40-A2E1-757E756909E7}" type="presOf" srcId="{85B24DF4-D569-E047-A540-62607AF85128}" destId="{92BD13A5-1A3D-8E44-A4ED-0A07D45C046F}" srcOrd="0" destOrd="0" presId="urn:microsoft.com/office/officeart/2005/8/layout/process4"/>
    <dgm:cxn modelId="{32DC8D5F-1899-8549-8025-6D85AF854890}" srcId="{85B24DF4-D569-E047-A540-62607AF85128}" destId="{00E71880-CC5E-524C-A6DC-68BD6852AF22}" srcOrd="2" destOrd="0" parTransId="{46DE04A5-7EE7-7041-BA65-813DAFB78C8D}" sibTransId="{866DCB60-79B1-5842-AFD7-06F5D6C2A942}"/>
    <dgm:cxn modelId="{A497FE65-FC27-5A47-95BD-D5EDEE60D073}" type="presOf" srcId="{BEDF54BC-2705-4641-8CC4-9CF14D3C22C1}" destId="{5D48EB20-6C42-834F-8457-6E3434CCF828}" srcOrd="0" destOrd="2"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D08E2353-6937-2C43-9513-B112E5BCC687}" type="presOf" srcId="{7EB638CE-70F3-074F-BA4C-E8C56ABE39BA}" destId="{5D48EB20-6C42-834F-8457-6E3434CCF828}" srcOrd="0" destOrd="0" presId="urn:microsoft.com/office/officeart/2005/8/layout/process4"/>
    <dgm:cxn modelId="{B978E377-3F2E-F843-9A1F-EC7E9959FDC8}" srcId="{7EB638CE-70F3-074F-BA4C-E8C56ABE39BA}" destId="{FBF16B9E-5E4E-0644-B1FB-1F0E39E2B006}" srcOrd="4" destOrd="0" parTransId="{4ECF6F66-470C-B24A-AFC1-18D1319F0FF3}" sibTransId="{388E2450-6FFF-044D-B041-2F8AAB6F18B2}"/>
    <dgm:cxn modelId="{014BE094-1A98-C549-865E-4005F084C8B5}" srcId="{97D569F2-8AB2-FD43-A148-A5DA7866C0E5}" destId="{85B24DF4-D569-E047-A540-62607AF85128}" srcOrd="1" destOrd="0" parTransId="{A97522CA-97FA-974A-949B-B36A21858F82}" sibTransId="{271D5F35-1375-FC4B-80EB-AD20D38F2320}"/>
    <dgm:cxn modelId="{771FD798-951B-2D48-8BBB-F404578D1A1A}" srcId="{7EB638CE-70F3-074F-BA4C-E8C56ABE39BA}" destId="{BEDF54BC-2705-4641-8CC4-9CF14D3C22C1}" srcOrd="1" destOrd="0" parTransId="{9DDCA98C-9A93-0B4C-B4EE-1EFA586EC433}" sibTransId="{6D2E9E15-7ECF-DA43-B4D8-96651B1F6BEF}"/>
    <dgm:cxn modelId="{8D9BD699-CF16-104C-9F73-9C3C05B35918}" type="presOf" srcId="{88BEA2A4-0B6A-1C43-ADA5-EF66A63E1439}" destId="{5D48EB20-6C42-834F-8457-6E3434CCF828}" srcOrd="0" destOrd="4"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2673D9A6-533E-BB4B-8692-66DE6D9C915B}" type="presOf" srcId="{2D143681-128B-8743-AAEB-196C76BFB714}" destId="{92BD13A5-1A3D-8E44-A4ED-0A07D45C046F}" srcOrd="0" destOrd="1" presId="urn:microsoft.com/office/officeart/2005/8/layout/process4"/>
    <dgm:cxn modelId="{7D1659B0-75B8-3E40-8143-FAEBF3685B43}" srcId="{7EB638CE-70F3-074F-BA4C-E8C56ABE39BA}" destId="{88BEA2A4-0B6A-1C43-ADA5-EF66A63E1439}" srcOrd="3" destOrd="0" parTransId="{0EB061FC-CFCA-AC42-B6C2-9824D5666910}" sibTransId="{0121FDBF-C07A-5F43-8881-11190CB6342F}"/>
    <dgm:cxn modelId="{AD55B7B7-EF54-EE42-8D6C-A3653912EAF6}" type="presOf" srcId="{FBF16B9E-5E4E-0644-B1FB-1F0E39E2B006}" destId="{5D48EB20-6C42-834F-8457-6E3434CCF828}" srcOrd="0" destOrd="5"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58F743DD-AEEB-BF40-B7FB-E8138CFDCB16}" type="presOf" srcId="{EEDAAD38-0270-2442-B851-5413F422949D}" destId="{92BD13A5-1A3D-8E44-A4ED-0A07D45C046F}" srcOrd="0" destOrd="2" presId="urn:microsoft.com/office/officeart/2005/8/layout/process4"/>
    <dgm:cxn modelId="{29E8D1E7-7A42-D846-9332-AD9FB7CA258F}" type="presOf" srcId="{97D569F2-8AB2-FD43-A148-A5DA7866C0E5}" destId="{ACCBE9B9-8545-0A42-8324-3936B80BBAAA}" srcOrd="0" destOrd="0" presId="urn:microsoft.com/office/officeart/2005/8/layout/process4"/>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Ideally, the user should not be aware that authentication is taking place beyond the requirement to enter a password</a:t>
          </a:r>
        </a:p>
      </dsp:txBody>
      <dsp:txXfrm>
        <a:off x="5446889" y="3117207"/>
        <a:ext cx="2830343" cy="918226"/>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system should be capable of supporting large numbers of clients and servers</a:t>
          </a:r>
        </a:p>
      </dsp:txBody>
      <dsp:txXfrm>
        <a:off x="765037" y="3117207"/>
        <a:ext cx="2082862" cy="918226"/>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Should be highly reliable and should employ a distributed server architecture with one system able to back up another</a:t>
          </a:r>
        </a:p>
      </dsp:txBody>
      <dsp:txXfrm>
        <a:off x="5751497" y="28567"/>
        <a:ext cx="1917159" cy="918226"/>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network eavesdropper should not be able to obtain the necessary information to impersonate a user</a:t>
          </a:r>
        </a:p>
      </dsp:txBody>
      <dsp:txXfrm>
        <a:off x="731259" y="28567"/>
        <a:ext cx="2130151" cy="918226"/>
      </dsp:txXfrm>
    </dsp:sp>
    <dsp:sp modelId="{30BF6143-F679-FC45-862B-950623B33DDB}">
      <dsp:nvSpPr>
        <dsp:cNvPr id="0" name=""/>
        <dsp:cNvSpPr/>
      </dsp:nvSpPr>
      <dsp:spPr>
        <a:xfrm>
          <a:off x="2352547" y="231647"/>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Secure</a:t>
          </a:r>
        </a:p>
      </dsp:txBody>
      <dsp:txXfrm>
        <a:off x="2867955" y="747055"/>
        <a:ext cx="1244304" cy="1244304"/>
      </dsp:txXfrm>
    </dsp:sp>
    <dsp:sp modelId="{176C77C4-D19F-344E-92DE-A6B9570BCA1F}">
      <dsp:nvSpPr>
        <dsp:cNvPr id="0" name=""/>
        <dsp:cNvSpPr/>
      </dsp:nvSpPr>
      <dsp:spPr>
        <a:xfrm rot="5400000">
          <a:off x="4193540" y="231647"/>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Reliable</a:t>
          </a:r>
        </a:p>
      </dsp:txBody>
      <dsp:txXfrm rot="-5400000">
        <a:off x="4193540" y="747055"/>
        <a:ext cx="1244304" cy="1244304"/>
      </dsp:txXfrm>
    </dsp:sp>
    <dsp:sp modelId="{CD66DE2C-51E6-DA44-B650-0AAB6A5FFEBD}">
      <dsp:nvSpPr>
        <dsp:cNvPr id="0" name=""/>
        <dsp:cNvSpPr/>
      </dsp:nvSpPr>
      <dsp:spPr>
        <a:xfrm rot="10800000">
          <a:off x="4193540" y="2072640"/>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Transparent</a:t>
          </a:r>
        </a:p>
      </dsp:txBody>
      <dsp:txXfrm rot="10800000">
        <a:off x="4193540" y="2072640"/>
        <a:ext cx="1244304" cy="1244304"/>
      </dsp:txXfrm>
    </dsp:sp>
    <dsp:sp modelId="{43309631-90F4-5C48-AC3B-79C7995F6171}">
      <dsp:nvSpPr>
        <dsp:cNvPr id="0" name=""/>
        <dsp:cNvSpPr/>
      </dsp:nvSpPr>
      <dsp:spPr>
        <a:xfrm rot="16200000">
          <a:off x="2352547" y="2072640"/>
          <a:ext cx="1759712" cy="1759712"/>
        </a:xfrm>
        <a:prstGeom prst="pieWedg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baseline="0" dirty="0">
              <a:effectLst>
                <a:outerShdw blurRad="38100" dist="38100" dir="2700000" algn="tl">
                  <a:srgbClr val="000000">
                    <a:alpha val="43137"/>
                  </a:srgbClr>
                </a:outerShdw>
              </a:effectLst>
            </a:rPr>
            <a:t>Scalable</a:t>
          </a:r>
        </a:p>
      </dsp:txBody>
      <dsp:txXfrm rot="5400000">
        <a:off x="2867955" y="2072640"/>
        <a:ext cx="1244304" cy="1244304"/>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The lifetime associated with the ticket-granting ticket creates a problem:</a:t>
          </a:r>
        </a:p>
        <a:p>
          <a:pPr marL="114300" lvl="1" indent="-114300" algn="l" defTabSz="577850" rtl="0">
            <a:lnSpc>
              <a:spcPct val="90000"/>
            </a:lnSpc>
            <a:spcBef>
              <a:spcPct val="0"/>
            </a:spcBef>
            <a:spcAft>
              <a:spcPct val="15000"/>
            </a:spcAft>
            <a:buChar char="•"/>
          </a:pPr>
          <a:r>
            <a:rPr lang="en-US" sz="1300" kern="1200" dirty="0"/>
            <a:t>If the lifetime is very short (e.g., minutes), the user will be repeatedly asked for a password</a:t>
          </a:r>
        </a:p>
        <a:p>
          <a:pPr marL="114300" lvl="1" indent="-114300" algn="l" defTabSz="577850" rtl="0">
            <a:lnSpc>
              <a:spcPct val="90000"/>
            </a:lnSpc>
            <a:spcBef>
              <a:spcPct val="0"/>
            </a:spcBef>
            <a:spcAft>
              <a:spcPct val="15000"/>
            </a:spcAft>
            <a:buChar char="•"/>
          </a:pPr>
          <a:r>
            <a:rPr lang="en-US" sz="1300" kern="1200" dirty="0"/>
            <a:t>If the lifetime is long (e.g., hours), then an opponent has a greater opportunity for replay</a:t>
          </a:r>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 network service (the TGS or an application service) must be able to prove that the person using a ticket is the same person to whom that ticket was issued</a:t>
          </a:r>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Servers need to authenticate themselves to users</a:t>
          </a:r>
        </a:p>
      </dsp:txBody>
      <dsp:txXfrm>
        <a:off x="2031322" y="2456644"/>
        <a:ext cx="3508142" cy="2104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i="0" kern="1200" dirty="0"/>
            <a:t>Three parts of a principal name</a:t>
          </a:r>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 realm name</a:t>
          </a:r>
        </a:p>
      </dsp:txBody>
      <dsp:txXfrm>
        <a:off x="2435690" y="1888696"/>
        <a:ext cx="872880" cy="872880"/>
      </dsp:txXfrm>
    </dsp:sp>
    <dsp:sp modelId="{751124D2-3E0B-5943-BA61-46BF18DF6EEF}">
      <dsp:nvSpPr>
        <dsp:cNvPr id="0" name=""/>
        <dsp:cNvSpPr/>
      </dsp:nvSpPr>
      <dsp:spPr>
        <a:xfrm>
          <a:off x="1371599" y="781812"/>
          <a:ext cx="1234440" cy="1234440"/>
        </a:xfrm>
        <a:prstGeom prst="ellips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An instance name</a:t>
          </a:r>
        </a:p>
      </dsp:txBody>
      <dsp:txXfrm>
        <a:off x="1552379" y="962592"/>
        <a:ext cx="872880" cy="872880"/>
      </dsp:txXfrm>
    </dsp:sp>
    <dsp:sp modelId="{26A9FFE1-F846-8B4B-B4CF-DDFB06DBEE26}">
      <dsp:nvSpPr>
        <dsp:cNvPr id="0" name=""/>
        <dsp:cNvSpPr/>
      </dsp:nvSpPr>
      <dsp:spPr>
        <a:xfrm>
          <a:off x="2633472" y="483351"/>
          <a:ext cx="1234440" cy="1234440"/>
        </a:xfrm>
        <a:prstGeom prst="ellipse">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A service or user name</a:t>
          </a:r>
        </a:p>
      </dsp:txBody>
      <dsp:txXfrm>
        <a:off x="2814252" y="664131"/>
        <a:ext cx="872880" cy="87288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5DCA-7C3F-114C-9DEA-ACB584E59352}">
      <dsp:nvSpPr>
        <dsp:cNvPr id="0" name=""/>
        <dsp:cNvSpPr/>
      </dsp:nvSpPr>
      <dsp:spPr>
        <a:xfrm>
          <a:off x="0" y="0"/>
          <a:ext cx="7818437" cy="4943475"/>
        </a:xfrm>
        <a:prstGeom prst="rect">
          <a:avLst/>
        </a:prstGeom>
        <a:blipFill rotWithShape="1">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rtl="0">
            <a:lnSpc>
              <a:spcPct val="90000"/>
            </a:lnSpc>
            <a:spcBef>
              <a:spcPct val="0"/>
            </a:spcBef>
            <a:spcAft>
              <a:spcPct val="35000"/>
            </a:spcAft>
            <a:buNone/>
          </a:pPr>
          <a:r>
            <a:rPr lang="en-US" sz="4400" kern="1200" dirty="0"/>
            <a:t>Version 5 is intended to address the limitations of version 4 in two areas:</a:t>
          </a:r>
        </a:p>
      </dsp:txBody>
      <dsp:txXfrm>
        <a:off x="0" y="0"/>
        <a:ext cx="7818437" cy="2669476"/>
      </dsp:txXfrm>
    </dsp:sp>
    <dsp:sp modelId="{5D48EB20-6C42-834F-8457-6E3434CCF828}">
      <dsp:nvSpPr>
        <dsp:cNvPr id="0" name=""/>
        <dsp:cNvSpPr/>
      </dsp:nvSpPr>
      <dsp:spPr>
        <a:xfrm>
          <a:off x="0"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rtl="0">
            <a:lnSpc>
              <a:spcPct val="90000"/>
            </a:lnSpc>
            <a:spcBef>
              <a:spcPct val="0"/>
            </a:spcBef>
            <a:spcAft>
              <a:spcPct val="35000"/>
            </a:spcAft>
            <a:buNone/>
          </a:pPr>
          <a:r>
            <a:rPr lang="en-US" sz="2300" kern="1200" dirty="0"/>
            <a:t>Environmental shortcomings</a:t>
          </a:r>
        </a:p>
        <a:p>
          <a:pPr marL="171450" lvl="1" indent="-171450" algn="l" defTabSz="800100" rtl="0">
            <a:lnSpc>
              <a:spcPct val="90000"/>
            </a:lnSpc>
            <a:spcBef>
              <a:spcPct val="0"/>
            </a:spcBef>
            <a:spcAft>
              <a:spcPct val="15000"/>
            </a:spcAft>
            <a:buChar char="•"/>
          </a:pPr>
          <a:r>
            <a:rPr lang="en-US" sz="1800" kern="1200" dirty="0"/>
            <a:t>Encryption system dependence</a:t>
          </a:r>
        </a:p>
        <a:p>
          <a:pPr marL="171450" lvl="1" indent="-171450" algn="l" defTabSz="800100" rtl="0">
            <a:lnSpc>
              <a:spcPct val="90000"/>
            </a:lnSpc>
            <a:spcBef>
              <a:spcPct val="0"/>
            </a:spcBef>
            <a:spcAft>
              <a:spcPct val="15000"/>
            </a:spcAft>
            <a:buChar char="•"/>
          </a:pPr>
          <a:r>
            <a:rPr lang="en-US" sz="1800" kern="1200" dirty="0"/>
            <a:t>Internet protocol dependence</a:t>
          </a:r>
        </a:p>
        <a:p>
          <a:pPr marL="171450" lvl="1" indent="-171450" algn="l" defTabSz="800100" rtl="0">
            <a:lnSpc>
              <a:spcPct val="90000"/>
            </a:lnSpc>
            <a:spcBef>
              <a:spcPct val="0"/>
            </a:spcBef>
            <a:spcAft>
              <a:spcPct val="15000"/>
            </a:spcAft>
            <a:buChar char="•"/>
          </a:pPr>
          <a:r>
            <a:rPr lang="en-US" sz="1800" kern="1200" dirty="0"/>
            <a:t>Message byte ordering</a:t>
          </a:r>
        </a:p>
        <a:p>
          <a:pPr marL="171450" lvl="1" indent="-171450" algn="l" defTabSz="800100" rtl="0">
            <a:lnSpc>
              <a:spcPct val="90000"/>
            </a:lnSpc>
            <a:spcBef>
              <a:spcPct val="0"/>
            </a:spcBef>
            <a:spcAft>
              <a:spcPct val="15000"/>
            </a:spcAft>
            <a:buChar char="•"/>
          </a:pPr>
          <a:r>
            <a:rPr lang="en-US" sz="1800" kern="1200" dirty="0"/>
            <a:t>Ticket lifetime</a:t>
          </a:r>
        </a:p>
        <a:p>
          <a:pPr marL="171450" lvl="1" indent="-171450" algn="l" defTabSz="800100" rtl="0">
            <a:lnSpc>
              <a:spcPct val="90000"/>
            </a:lnSpc>
            <a:spcBef>
              <a:spcPct val="0"/>
            </a:spcBef>
            <a:spcAft>
              <a:spcPct val="15000"/>
            </a:spcAft>
            <a:buChar char="•"/>
          </a:pPr>
          <a:r>
            <a:rPr lang="en-US" sz="1800" kern="1200" dirty="0"/>
            <a:t>Authentication forwarding</a:t>
          </a:r>
        </a:p>
        <a:p>
          <a:pPr marL="171450" lvl="1" indent="-171450" algn="l" defTabSz="800100" rtl="0">
            <a:lnSpc>
              <a:spcPct val="90000"/>
            </a:lnSpc>
            <a:spcBef>
              <a:spcPct val="0"/>
            </a:spcBef>
            <a:spcAft>
              <a:spcPct val="15000"/>
            </a:spcAft>
            <a:buChar char="•"/>
          </a:pPr>
          <a:r>
            <a:rPr lang="en-US" sz="1800" kern="1200" dirty="0"/>
            <a:t>Interrealm authentication</a:t>
          </a:r>
        </a:p>
      </dsp:txBody>
      <dsp:txXfrm>
        <a:off x="0" y="2570606"/>
        <a:ext cx="3909218" cy="2273998"/>
      </dsp:txXfrm>
    </dsp:sp>
    <dsp:sp modelId="{92BD13A5-1A3D-8E44-A4ED-0A07D45C046F}">
      <dsp:nvSpPr>
        <dsp:cNvPr id="0" name=""/>
        <dsp:cNvSpPr/>
      </dsp:nvSpPr>
      <dsp:spPr>
        <a:xfrm>
          <a:off x="3909218"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marL="0" lvl="0" indent="0" algn="l" defTabSz="1022350" rtl="0">
            <a:lnSpc>
              <a:spcPct val="90000"/>
            </a:lnSpc>
            <a:spcBef>
              <a:spcPct val="0"/>
            </a:spcBef>
            <a:spcAft>
              <a:spcPct val="35000"/>
            </a:spcAft>
            <a:buNone/>
          </a:pPr>
          <a:r>
            <a:rPr lang="en-US" sz="2300" kern="1200" dirty="0"/>
            <a:t>Technical deficiencies</a:t>
          </a:r>
        </a:p>
        <a:p>
          <a:pPr marL="171450" lvl="1" indent="-171450" algn="l" defTabSz="800100" rtl="0">
            <a:lnSpc>
              <a:spcPct val="90000"/>
            </a:lnSpc>
            <a:spcBef>
              <a:spcPct val="0"/>
            </a:spcBef>
            <a:spcAft>
              <a:spcPct val="15000"/>
            </a:spcAft>
            <a:buChar char="•"/>
          </a:pPr>
          <a:r>
            <a:rPr lang="en-US" sz="1800" kern="1200" dirty="0"/>
            <a:t>Double encryption</a:t>
          </a:r>
        </a:p>
        <a:p>
          <a:pPr marL="171450" lvl="1" indent="-171450" algn="l" defTabSz="800100" rtl="0">
            <a:lnSpc>
              <a:spcPct val="90000"/>
            </a:lnSpc>
            <a:spcBef>
              <a:spcPct val="0"/>
            </a:spcBef>
            <a:spcAft>
              <a:spcPct val="15000"/>
            </a:spcAft>
            <a:buChar char="•"/>
          </a:pPr>
          <a:r>
            <a:rPr lang="en-US" sz="1800" kern="1200" dirty="0"/>
            <a:t>PCBC encryption</a:t>
          </a:r>
        </a:p>
        <a:p>
          <a:pPr marL="171450" lvl="1" indent="-171450" algn="l" defTabSz="800100" rtl="0">
            <a:lnSpc>
              <a:spcPct val="90000"/>
            </a:lnSpc>
            <a:spcBef>
              <a:spcPct val="0"/>
            </a:spcBef>
            <a:spcAft>
              <a:spcPct val="15000"/>
            </a:spcAft>
            <a:buChar char="•"/>
          </a:pPr>
          <a:r>
            <a:rPr lang="en-US" sz="1800" kern="1200" dirty="0"/>
            <a:t>Session keys</a:t>
          </a:r>
        </a:p>
        <a:p>
          <a:pPr marL="171450" lvl="1" indent="-171450" algn="l" defTabSz="800100" rtl="0">
            <a:lnSpc>
              <a:spcPct val="90000"/>
            </a:lnSpc>
            <a:spcBef>
              <a:spcPct val="0"/>
            </a:spcBef>
            <a:spcAft>
              <a:spcPct val="15000"/>
            </a:spcAft>
            <a:buChar char="•"/>
          </a:pPr>
          <a:r>
            <a:rPr lang="en-US" sz="1800" kern="1200" dirty="0"/>
            <a:t>Password attacks</a:t>
          </a:r>
        </a:p>
      </dsp:txBody>
      <dsp:txXfrm>
        <a:off x="3909218" y="2570606"/>
        <a:ext cx="3909218" cy="2273998"/>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E8C8940-1829-FC47-815A-DB45B35373A6}" type="slidenum">
              <a:rPr lang="en-AU"/>
              <a:pPr>
                <a:defRPr/>
              </a:pPr>
              <a:t>‹#›</a:t>
            </a:fld>
            <a:endParaRPr lang="en-AU" dirty="0"/>
          </a:p>
        </p:txBody>
      </p:sp>
    </p:spTree>
    <p:extLst>
      <p:ext uri="{BB962C8B-B14F-4D97-AF65-F5344CB8AC3E}">
        <p14:creationId xmlns:p14="http://schemas.microsoft.com/office/powerpoint/2010/main" val="12341680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1</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Kerberos  is an authentication service developed as part of Project Athena at MIT.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in elaborate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Unlike most other authentication schemes described in this book, Kerberos relies</a:t>
            </a:r>
          </a:p>
          <a:p>
            <a:r>
              <a:rPr lang="en-US" sz="1200" kern="1200" baseline="0" dirty="0">
                <a:solidFill>
                  <a:schemeClr val="tx1"/>
                </a:solidFill>
                <a:latin typeface="Arial" pitchFamily="-107" charset="0"/>
                <a:ea typeface="ＭＳ Ｐゴシック" pitchFamily="-107" charset="-128"/>
                <a:cs typeface="ＭＳ Ｐゴシック" pitchFamily="-107" charset="-128"/>
              </a:rPr>
              <a:t>exclusively on symmetric encryption, making no use of public-key 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Two versions of Kerberos are in common use. Version 4 [MILL88, STEI88]</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implementations still exist. Version 5 [KOHL94] corrects some of the security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version 4 and has been issued as a proposed Internet Standard (RFC 4120</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RFC 4121).</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Page 3 – client/server authentication exchange</a:t>
            </a:r>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full-service Kerberos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Networks of clients and servers under different administrative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Kerberos provides a mechanism for supporting such interrealm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two realms to support interrealm authentication, a third requirement is added: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Kerberos server in each interoperating realm shares a secret key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in the other realm. The two Kerberos servers are registered with each other.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scheme requires that the Kerberos server in one realm trust the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in the other realm to authenticate its users. Furthermore, the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servers in the second realm must also be willing to trust the Kerberos server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12</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Kerberos realm is a set of managed nodes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 the same Kerberos database. The Kerberos database resides on the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master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However, all changes to the database must be made on the master 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Kerberos master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related concept is that of a Kerberos principal ,</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is a service or user that is known to the Kerberos system. Each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 principal is identified by its principal name. Principal names consist of three parts: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or user name, an instance name, and a realm name.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14</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With these ground rules in place, we can describe the mechanism as follows</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15.3): A user wishing service on a server in another realm needs a ticket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server. The user’s client follows the usual procedures to gain access to the local</a:t>
            </a:r>
          </a:p>
          <a:p>
            <a:r>
              <a:rPr lang="en-US" sz="1200" kern="1200" baseline="0" dirty="0">
                <a:solidFill>
                  <a:schemeClr val="tx1"/>
                </a:solidFill>
                <a:latin typeface="Arial" pitchFamily="-107" charset="0"/>
                <a:ea typeface="ＭＳ Ｐゴシック" pitchFamily="-107" charset="-128"/>
                <a:cs typeface="ＭＳ Ｐゴシック" pitchFamily="-107" charset="-128"/>
              </a:rPr>
              <a:t>TGS and then requests a ticket-granting ticket for a remote TGS (TGS in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realm). The client can then apply to the remote TGS for a service-granting ticket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desired server in the realm of the remote TGS.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15</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Version 5 is intended to address the limitations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version 4 in two areas: environmental shortcomings and technical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Let us briefly summarize the improvements in each area.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Kerberos version 4 was developed for use within the Project Athena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accordingly, did not fully address the need to be of general purpose.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led to the following environmental shortcomings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Encryption system dependence:  Version 4 requires the use of DES. Export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restriction on DES as well as doubts about the strength of DES were thus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concern. In version 5, ciphertext is tagged with an encryption-type identifier so</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any encryption technique may be used. Encryption keys are tagged with a</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 and a length, allowing the same key to be used in different algorithms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allowing the specification of different variations on a given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Internet protocol dependence:  Version 4 requires the use of Internet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(IP) addresses. Other address types, such as the ISO network address, are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accommodated. Version 5 network addresses are tagged with type and length,</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allowing any network address type to be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Message byte ordering:  In version 4, the sender of a message employs a byte</a:t>
            </a:r>
          </a:p>
          <a:p>
            <a:r>
              <a:rPr lang="en-US" sz="1200" kern="1200" baseline="0" dirty="0">
                <a:solidFill>
                  <a:schemeClr val="tx1"/>
                </a:solidFill>
                <a:latin typeface="Arial" pitchFamily="-107" charset="0"/>
                <a:ea typeface="ＭＳ Ｐゴシック" pitchFamily="-107" charset="-128"/>
                <a:cs typeface="ＭＳ Ｐゴシック" pitchFamily="-107" charset="-128"/>
              </a:rPr>
              <a:t>ordering of its own choosing and tags the message to indicate least significant</a:t>
            </a:r>
          </a:p>
          <a:p>
            <a:r>
              <a:rPr lang="en-US" sz="1200" kern="1200" baseline="0" dirty="0">
                <a:solidFill>
                  <a:schemeClr val="tx1"/>
                </a:solidFill>
                <a:latin typeface="Arial" pitchFamily="-107" charset="0"/>
                <a:ea typeface="ＭＳ Ｐゴシック" pitchFamily="-107" charset="-128"/>
                <a:cs typeface="ＭＳ Ｐゴシック" pitchFamily="-107" charset="-128"/>
              </a:rPr>
              <a:t>byte in lowest address or most significant byte in lowest address. This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works but does not follow established conventions. In version 5, all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structures are defined using Abstract Syntax Notation One (ASN.1)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Basic Encoding Rules (BER), which provide an unambiguous byte ordering.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Ticket lifetime:  Lifetime values in version 4 are encoded in an 8-bit quantity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in units of five minutes. Thus, the maximum lifetime that can be expressed is</a:t>
            </a:r>
          </a:p>
          <a:p>
            <a:r>
              <a:rPr lang="en-US" sz="1200" kern="1200" baseline="0" dirty="0">
                <a:solidFill>
                  <a:schemeClr val="tx1"/>
                </a:solidFill>
                <a:latin typeface="Arial" pitchFamily="-107" charset="0"/>
                <a:ea typeface="ＭＳ Ｐゴシック" pitchFamily="-107" charset="-128"/>
                <a:cs typeface="ＭＳ Ｐゴシック" pitchFamily="-107" charset="-128"/>
              </a:rPr>
              <a:t>2</a:t>
            </a:r>
            <a:r>
              <a:rPr lang="en-US" sz="1200" kern="1200" baseline="30000" dirty="0">
                <a:solidFill>
                  <a:schemeClr val="tx1"/>
                </a:solidFill>
                <a:latin typeface="Arial" pitchFamily="-107" charset="0"/>
                <a:ea typeface="ＭＳ Ｐゴシック" pitchFamily="-107" charset="-128"/>
                <a:cs typeface="ＭＳ Ｐゴシック" pitchFamily="-107" charset="-128"/>
              </a:rPr>
              <a:t>8</a:t>
            </a:r>
            <a:r>
              <a:rPr lang="en-US" sz="1200" kern="1200" baseline="0" dirty="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applications (e.g., a long-running simulation that requires valid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credentials throughout execution). In version 5, tickets include an explicit start</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and end time, allowing tickets with arbitrary lifetimes.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Authentication forwarding:  Version 4 does not allow credentials issued to one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to be forwarded to some other host and used by some other client.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capability would enable a client to access a server and have that server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server on behalf of the client. For example, a client issues a request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 print server that then accesses the client’s file from a file server, using the client’s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credentials for access. Version 5 provides this capability.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6. Interrealm authentication:  In version 4, interoperability among N  realms</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requires on the order of N</a:t>
            </a:r>
            <a:r>
              <a:rPr lang="en-US" sz="1200" kern="1200" baseline="30000" dirty="0">
                <a:solidFill>
                  <a:schemeClr val="tx1"/>
                </a:solidFill>
                <a:latin typeface="Arial" pitchFamily="-107" charset="0"/>
                <a:ea typeface="ＭＳ Ｐゴシック" pitchFamily="-107" charset="-128"/>
                <a:cs typeface="ＭＳ Ｐゴシック" pitchFamily="-107" charset="-128"/>
              </a:rPr>
              <a:t>2</a:t>
            </a:r>
            <a:r>
              <a:rPr lang="en-US" sz="1200" kern="1200" baseline="0" dirty="0">
                <a:solidFill>
                  <a:schemeClr val="tx1"/>
                </a:solidFill>
                <a:latin typeface="Arial" pitchFamily="-107" charset="0"/>
                <a:ea typeface="ＭＳ Ｐゴシック" pitchFamily="-107" charset="-128"/>
                <a:cs typeface="ＭＳ Ｐゴシック" pitchFamily="-107" charset="-128"/>
              </a:rPr>
              <a:t>  Kerberos-to-Kerberos relationships, as described</a:t>
            </a:r>
          </a:p>
          <a:p>
            <a:r>
              <a:rPr lang="en-US" sz="1200" kern="1200" baseline="0" dirty="0">
                <a:solidFill>
                  <a:schemeClr val="tx1"/>
                </a:solidFill>
                <a:latin typeface="Arial" pitchFamily="-107" charset="0"/>
                <a:ea typeface="ＭＳ Ｐゴシック" pitchFamily="-107" charset="-128"/>
                <a:cs typeface="ＭＳ Ｐゴシック" pitchFamily="-107" charset="-128"/>
              </a:rPr>
              <a:t>earlier. Version 5 supports a method that requires fewer relationships, as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described shortly.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Double encryption:  Note in Table 15.1 [messages (2) and (4)] that tickets provided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clients are encrypted twice—once with the secret key of the target</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and then again with a secret key known to the client. The second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not necessary and is computationally wasteful.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PCBC encryption:  Encryption in version 4 makes use of a nonstandard mode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DES known as propagating cipher block chaining  (PCBC).  It has been demonstrated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this mode is vulnerable to an attack involving the interchange of ciphertext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blocks [KOHL89]. PCBC was intended to provide an integrity check as</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 of the encryption operation. Version 5 provides explicit integrity mechanisms,</a:t>
            </a:r>
          </a:p>
          <a:p>
            <a:r>
              <a:rPr lang="en-US" sz="1200" kern="1200" baseline="0" dirty="0">
                <a:solidFill>
                  <a:schemeClr val="tx1"/>
                </a:solidFill>
                <a:latin typeface="Arial" pitchFamily="-107" charset="0"/>
                <a:ea typeface="ＭＳ Ｐゴシック" pitchFamily="-107" charset="-128"/>
                <a:cs typeface="ＭＳ Ｐゴシック" pitchFamily="-107" charset="-128"/>
              </a:rPr>
              <a:t> allowing the standard CBC mode to be used for encryption. In particular, a checksum</a:t>
            </a:r>
          </a:p>
          <a:p>
            <a:r>
              <a:rPr lang="en-US" sz="1200" kern="1200" baseline="0" dirty="0">
                <a:solidFill>
                  <a:schemeClr val="tx1"/>
                </a:solidFill>
                <a:latin typeface="Arial" pitchFamily="-107" charset="0"/>
                <a:ea typeface="ＭＳ Ｐゴシック" pitchFamily="-107" charset="-128"/>
                <a:cs typeface="ＭＳ Ｐゴシック" pitchFamily="-107" charset="-128"/>
              </a:rPr>
              <a:t>or hash code is attached to the message prior to encryption using CBC.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Session keys:  Each ticket includes a session key that is used by the client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 the authenticator sent to the service associated with that ticket. In addition,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session key may subsequently be used by the client and the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protect messages passed during that session. However, because the same</a:t>
            </a:r>
          </a:p>
          <a:p>
            <a:r>
              <a:rPr lang="en-US" sz="1200" kern="1200" baseline="0" dirty="0">
                <a:solidFill>
                  <a:schemeClr val="tx1"/>
                </a:solidFill>
                <a:latin typeface="Arial" pitchFamily="-107" charset="0"/>
                <a:ea typeface="ＭＳ Ｐゴシック" pitchFamily="-107" charset="-128"/>
                <a:cs typeface="ＭＳ Ｐゴシック" pitchFamily="-107" charset="-128"/>
              </a:rPr>
              <a:t>ticket may be used repeatedly to gain service from a particular server, there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risk that an opponent will replay messages from an old session to the client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or the server. In version 5, it is possible for a client and server to negotiate a</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subsession key, which is to be used only for that one connection. A new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client would result in the use of a new subsession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Password attacks:  Both versions are vulnerable to a password attack.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the AS to the client includes material encrypted with a key 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client’s password.10  An opponent can capture this message and attempt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decrypt it by trying various passwords. If the result of a test decryption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proper form, then the opponent has discovered the client’s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may subsequently use it to gain authentication credentials from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the same type of password attack described in Chapter 21,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kinds of countermeasures being applicable. Version 5 does provide a</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 known as pre-authentication, which should make password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difficult, but it does not prevent them.</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16</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15.3 summarizes the basic 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15.1).</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flags field included in tickets in version 5 supports expanded</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functionality compared to that available in version 4. Table 15.4 summarizes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flags that may be included in a ticket.</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a:solidFill>
                  <a:schemeClr val="tx1"/>
                </a:solidFill>
                <a:latin typeface="Arial" pitchFamily="-107" charset="0"/>
                <a:ea typeface="ＭＳ Ｐゴシック" pitchFamily="-107" charset="-128"/>
                <a:cs typeface="ＭＳ Ｐゴシック" pitchFamily="-107" charset="-128"/>
              </a:rPr>
              <a:t> In this case, the central system is referred to as an authentication server (AS),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18</a:t>
            </a:fld>
            <a:endParaRPr lang="en-AU" dirty="0">
              <a:latin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19</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dirty="0">
                <a:latin typeface="Arial" pitchFamily="-84" charset="0"/>
                <a:ea typeface="ＭＳ Ｐゴシック" pitchFamily="-84" charset="-128"/>
                <a:cs typeface="ＭＳ Ｐゴシック" pitchFamily="-84"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p>
          <a:p>
            <a:pPr eaLnBrk="1" hangingPunct="1"/>
            <a:endParaRPr lang="en-US" dirty="0">
              <a:latin typeface="Arial" pitchFamily="-84" charset="0"/>
              <a:ea typeface="ＭＳ Ｐゴシック" pitchFamily="-84" charset="-128"/>
              <a:cs typeface="ＭＳ Ｐゴシック" pitchFamily="-84" charset="-128"/>
            </a:endParaRPr>
          </a:p>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a:latin typeface="Arial" pitchFamily="-84" charset="0"/>
              <a:ea typeface="ＭＳ Ｐゴシック" pitchFamily="-84" charset="-128"/>
              <a:cs typeface="ＭＳ Ｐゴシック" pitchFamily="-84" charset="-128"/>
            </a:endParaRPr>
          </a:p>
          <a:p>
            <a:pPr eaLnBrk="1" hangingPunct="1"/>
            <a:endParaRPr lang="en-US" dirty="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2</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Kerberos assumes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distributed client/server architecture and employs one or more Kerberos servers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 an authentication service.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first published report on Kerberos [STEI88] listed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Secure:  A network eavesdropper should not be able to obtain the necessary</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to impersonate a user. More generally, Kerberos should be strong</a:t>
            </a:r>
          </a:p>
          <a:p>
            <a:r>
              <a:rPr lang="en-US" sz="1200" kern="1200" baseline="0" dirty="0">
                <a:solidFill>
                  <a:schemeClr val="tx1"/>
                </a:solidFill>
                <a:latin typeface="Arial" pitchFamily="-107" charset="0"/>
                <a:ea typeface="ＭＳ Ｐゴシック" pitchFamily="-107" charset="-128"/>
                <a:cs typeface="ＭＳ Ｐゴシック" pitchFamily="-107" charset="-128"/>
              </a:rPr>
              <a:t>enough that a potential opponent does not find it to be the weak link.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Reliable:  For all services that rely on Kerberos for access control, lack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availability of the Kerberos service means lack of availability of the supported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Hence, Kerberos should be highly reliable and should employ a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architecture with one system able to back up another.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Transparent:  Ideally, the user should not be aware that authentication is taking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place beyond the requirement to enter a password.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Scalable:  The system should be capable of supporting large numbers of clients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servers. This suggests a modular, distributed architecture.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support these requirements, the overall scheme of Kerberos is that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trusted third-party authentication service that uses a protocol based on that proposed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Needham and Schroeder [NEED78], which was discussed in Section 15.2.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It is trusted in the sense that clients and servers trust Kerberos to mediate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mutual authentication. Assuming the Kerberos protocol is well designed, then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service is secure if the Kerberos server itself is secure.</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20</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15 summary.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3</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Bill Bryant of Project Athena [BRYA88] and build up to the full protocol by looking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at several hypothetical dialogues. Each successive dialogue adds additional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complexity to counter security vulnerabilities revealed in the preceding dialogue.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an unprotected network environment,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can apply to any server for service. The obvious security risk is that of impersonation.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 opponent can pretend to be another client and obtain unauthorized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 physically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or in some other secure manner.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AS checks its database to see if the user has supplied the proper</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for this user ID and whether this user is permitted access to server V. If</a:t>
            </a:r>
          </a:p>
          <a:p>
            <a:r>
              <a:rPr lang="en-US" sz="1200" kern="1200" baseline="0" dirty="0">
                <a:solidFill>
                  <a:schemeClr val="tx1"/>
                </a:solidFill>
                <a:latin typeface="Arial" pitchFamily="-107" charset="0"/>
                <a:ea typeface="ＭＳ Ｐゴシック" pitchFamily="-107" charset="-128"/>
                <a:cs typeface="ＭＳ Ｐゴシック" pitchFamily="-107" charset="-128"/>
              </a:rPr>
              <a:t>both tests are passed, the AS accepts the user as authentic and must now convince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server that this user is authentic. To do so, the AS creates a ticket  that contains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user’s ID and network address and the server’s ID. This ticket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the secret key shared by the AS and this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TGS, issues tickets to users who have been authenticated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AS. Thus, the user first requests a ticket-granting ticket from the 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module in the user workstation saves this ticket. Each time the user requires</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a:solidFill>
                  <a:schemeClr val="tx1"/>
                </a:solidFill>
                <a:latin typeface="Arial" pitchFamily="-107" charset="0"/>
                <a:ea typeface="ＭＳ Ｐゴシック" pitchFamily="-107" charset="-128"/>
                <a:cs typeface="ＭＳ Ｐゴシック" pitchFamily="-107" charset="-128"/>
              </a:rPr>
              <a:t>a particular service is requested.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only the correct user should know the password, only the correct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recover the ticket. Thus, we have used the password to obtain credentials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Kerberos without having to transmit the password in plaintext. The ticket itself</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consists of the ID and network address of the user, and the ID of the TGS.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corresponds to the first scenario. The idea is that the client can use this ticket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multiple service</a:t>
            </a:r>
            <a:r>
              <a:rPr lang="en-US" sz="1200" b="0" kern="1200" baseline="0" dirty="0">
                <a:solidFill>
                  <a:schemeClr val="tx1"/>
                </a:solidFill>
                <a:latin typeface="Arial" pitchFamily="-107" charset="0"/>
                <a:ea typeface="ＭＳ Ｐゴシック" pitchFamily="-107" charset="-128"/>
                <a:cs typeface="ＭＳ Ｐゴシック" pitchFamily="-107" charset="-128"/>
              </a:rPr>
              <a:t>-granting tickets. So the ticket-granting ticket is to be reusable.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However, we do not wish an opponent to be able to capture the ticket and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use it. Consider the following scenario: An opponent captures the login ticket and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waits until the user has logged off his or her workstation. Then the opponent either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gains access to that workstation or configures his workstation with the same network</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address as that of the victim. The opponent would be able to reuse the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 to spoof the TGS. To counter this, the ticket includes a timestamp, indicating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date and time at which the ticket was issued, and a lifetime, indicating the length</a:t>
            </a:r>
          </a:p>
          <a:p>
            <a:r>
              <a:rPr lang="en-US" sz="1200" b="0" kern="1200" baseline="0" dirty="0">
                <a:solidFill>
                  <a:schemeClr val="tx1"/>
                </a:solidFill>
                <a:latin typeface="Arial" pitchFamily="-107" charset="0"/>
                <a:ea typeface="ＭＳ Ｐゴシック" pitchFamily="-107" charset="-128"/>
                <a:cs typeface="ＭＳ Ｐゴシック" pitchFamily="-107" charset="-128"/>
              </a:rPr>
              <a:t>of time for which the ticket is valid (e.g., eight hours). Thus, the client now has a</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reusable ticket and need not bother the user for a password for each new service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request. Finally, note that the ticket-granting ticket is encrypted with a secret key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known only to the AS and the TGS. This prevents alteration of the ticket. The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is reencrypted with a key based on the user’s password. This assures that the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can be recovered only by the correct user, providing the authentication.</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The service-granting ticket has the same structure as the ticket-granting ticket.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Indeed, because the TGS is a server, we would expect that the same elements are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needed to authenticate a client to the TGS and to authenticate a client to an application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server. Again, the ticket contains a timestamp and lifetime. If the user wants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access to the same service at a later time, the client can simply use the previously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acquired service-granting ticket and need not bother the user for a password. Note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that the ticket is encrypted with a secret key known only to the TGS and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server, preventing alteration.</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heart of the first problem is the lifetime associated with the ticket-granting ticket.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If this lifetime is very short (e.g., minutes), then the user will be repeatedly asked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password. If the lifetime is long (e.g., hours), then an opponent has a greater</a:t>
            </a:r>
          </a:p>
          <a:p>
            <a:r>
              <a:rPr lang="en-US" sz="1200" kern="1200" baseline="0" dirty="0">
                <a:solidFill>
                  <a:schemeClr val="tx1"/>
                </a:solidFill>
                <a:latin typeface="Arial" pitchFamily="-107" charset="0"/>
                <a:ea typeface="ＭＳ Ｐゴシック" pitchFamily="-107" charset="-128"/>
                <a:cs typeface="ＭＳ Ｐゴシック" pitchFamily="-107" charset="-128"/>
              </a:rPr>
              <a:t>opportunity for replay. An opponent could eavesdrop on the network and capture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copy of the ticket-granting ticket and then wait for the legitimate user to log out.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the opponent could forge the legitimate user’s network address and send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of step (3) to the TGS. This would give the opponent unlimited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resources and files available to the legitimate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Similarly, if an opponent captures a service-granting ticket and uses it before it</a:t>
            </a:r>
          </a:p>
          <a:p>
            <a:r>
              <a:rPr lang="en-US" sz="1200" kern="1200" baseline="0" dirty="0">
                <a:solidFill>
                  <a:schemeClr val="tx1"/>
                </a:solidFill>
                <a:latin typeface="Arial" pitchFamily="-107" charset="0"/>
                <a:ea typeface="ＭＳ Ｐゴシック" pitchFamily="-107" charset="-128"/>
                <a:cs typeface="ＭＳ Ｐゴシック" pitchFamily="-107" charset="-128"/>
              </a:rPr>
              <a:t>expires, the opponent has access to the corresponding service.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Thus, we arrive at an additional requirement. A network service (the TGS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application service) must be able to prove that the person using a ticket is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person to whom that ticket was issued.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second problem is that there may be a requirement for servers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authenticate themselves to users. Without such authentication, an opponent could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sabotage the configuration so that messages to a server were directed to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location. The false server would then be in a position to act as a real server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a:t>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5</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a:solidFill>
                  <a:schemeClr val="tx1"/>
                </a:solidFill>
                <a:latin typeface="Arial" pitchFamily="-107" charset="0"/>
                <a:ea typeface="ＭＳ Ｐゴシック" pitchFamily="-107" charset="-128"/>
                <a:cs typeface="ＭＳ Ｐゴシック" pitchFamily="-107" charset="-128"/>
              </a:rPr>
              <a:t>15.1, shows the actual Kerberos protocol.</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Table 15.1a shows the technique for distributing the session key. As before,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client sends a message to the AS requesting access to the TGS. The AS responds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with a message, encrypted with a key derived from the user’s password that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contains the ticket. The encrypted message also contains a copy of the session key,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where the subscripts indicate that this is a session key for C and TGS. Because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this session key is inside the message encrypted with K</a:t>
            </a:r>
            <a:r>
              <a:rPr lang="en-US" sz="1200" b="0" kern="1200" baseline="-25000" dirty="0">
                <a:solidFill>
                  <a:schemeClr val="tx1"/>
                </a:solidFill>
                <a:latin typeface="Arial" pitchFamily="-107" charset="0"/>
                <a:ea typeface="ＭＳ Ｐゴシック" pitchFamily="-107" charset="-128"/>
                <a:cs typeface="ＭＳ Ｐゴシック" pitchFamily="-107" charset="-128"/>
              </a:rPr>
              <a:t>c </a:t>
            </a:r>
            <a:r>
              <a:rPr lang="en-US" sz="1200" b="0" kern="1200" baseline="0" dirty="0">
                <a:solidFill>
                  <a:schemeClr val="tx1"/>
                </a:solidFill>
                <a:latin typeface="Arial" pitchFamily="-107" charset="0"/>
                <a:ea typeface="ＭＳ Ｐゴシック" pitchFamily="-107" charset="-128"/>
                <a:cs typeface="ＭＳ Ｐゴシック" pitchFamily="-107" charset="-128"/>
              </a:rPr>
              <a:t>, only the user’s client can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read it. The same session key is included in the ticket, which can be read only by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TGS. Thus, the session key has been securely delivered to both C and the TGS.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Armed with the ticket and the session key, C is ready to approach the TGS.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before, C sends the TGS a message that includes the ticket plus the ID of the requested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[message (3) in Table 15.1b].</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reply from the TGS in message (4) follows the form of message (2).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is encrypted with the session key shared by the TGS and C and includes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session key to be shared between C and the server V, the ID of V, and the timestamp</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ticket. The ticket itself includes the same 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 now has a reusable service-granting ticket for V. When C presents this ticket,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as shown in message (5), it also sends an authenticator. The server can decrypt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ticket, recover the session key, and decrypt the authenticator.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mutual authentication is required, the server can reply as shown in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(6) of Table 15.1. The server returns the value of the timestamp from the authenticator,</a:t>
            </a:r>
          </a:p>
          <a:p>
            <a:r>
              <a:rPr lang="en-US" sz="1200" kern="1200" baseline="0" dirty="0">
                <a:solidFill>
                  <a:schemeClr val="tx1"/>
                </a:solidFill>
                <a:latin typeface="Arial" pitchFamily="-107" charset="0"/>
                <a:ea typeface="ＭＳ Ｐゴシック" pitchFamily="-107" charset="-128"/>
                <a:cs typeface="ＭＳ Ｐゴシック" pitchFamily="-107" charset="-128"/>
              </a:rPr>
              <a:t>incremented by 1, and encrypted in the session key. C can decrypt this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recover the incremented timestamp. Because the message was encrypted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session key, C is assured that it could have been created only by V. The contents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message assure C that this is not a replay of an old reply.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Finally, at the conclusion of this process, the client and server share a secret</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This key can be used to encrypt future messages between the two or to exchange</a:t>
            </a:r>
          </a:p>
          <a:p>
            <a:r>
              <a:rPr lang="en-US" sz="1200" kern="1200" baseline="0" dirty="0">
                <a:solidFill>
                  <a:schemeClr val="tx1"/>
                </a:solidFill>
                <a:latin typeface="Arial" pitchFamily="-107" charset="0"/>
                <a:ea typeface="ＭＳ Ｐゴシック" pitchFamily="-107" charset="-128"/>
                <a:cs typeface="ＭＳ Ｐゴシック" pitchFamily="-107" charset="-128"/>
              </a:rPr>
              <a:t>a new random session key for that purpose.</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6</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Figure 15.1 provides an overview.</a:t>
            </a:r>
          </a:p>
          <a:p>
            <a:pPr eaLnBrk="1" hangingPunct="1"/>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First, consider the problem of captured ticket-granting tickets and the need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determine that the ticket presenter is the same as the client for whom the ticket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was issued. The threat is that an opponent will steal the ticket and use it before it</a:t>
            </a:r>
          </a:p>
          <a:p>
            <a:r>
              <a:rPr lang="en-US" sz="1200" kern="1200" baseline="0" dirty="0">
                <a:solidFill>
                  <a:schemeClr val="tx1"/>
                </a:solidFill>
                <a:latin typeface="Arial" pitchFamily="-107" charset="0"/>
                <a:ea typeface="ＭＳ Ｐゴシック" pitchFamily="-107" charset="-128"/>
                <a:cs typeface="ＭＳ Ｐゴシック" pitchFamily="-107" charset="-128"/>
              </a:rPr>
              <a:t>expires. To get around this problem, let us have the AS provide both the client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TGS with a secret piece of information in a secure manner. Then the client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prove its identity to the TGS by revealing the secret information—again in a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manner. An efficient way of accomplishing this is to use an encryption key 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information; this is referred to as a session key in Kerberos.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15.2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15.2</a:t>
            </a:r>
          </a:p>
          <a:p>
            <a:r>
              <a:rPr lang="en-US" sz="1200" kern="1200" baseline="0" dirty="0">
                <a:solidFill>
                  <a:schemeClr val="tx1"/>
                </a:solidFill>
                <a:latin typeface="Arial" pitchFamily="-107" charset="0"/>
                <a:ea typeface="ＭＳ Ｐゴシック" pitchFamily="-107" charset="-128"/>
                <a:cs typeface="ＭＳ Ｐゴシック" pitchFamily="-107" charset="-128"/>
              </a:rPr>
              <a:t>summarizes the justification for each of the elements in the Kerberos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Page 2 – ticket-granting service exchange</a:t>
            </a:r>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D023A0CB-93F4-1D47-94B0-4294FC675A7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4F126FA-08DC-8A48-A747-9FA65644B21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168169C9-AD08-DA4C-A834-5308E9D69537}"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pPr>
                <a:defRPr/>
              </a:pPr>
              <a:t>11/4/2022</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pPr>
                <a:defRPr/>
              </a:pPr>
              <a:t>11/4/2022</a:t>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67532D9-435A-4F45-A246-8042CC86402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F121693-C560-4640-9943-90DDF7C5B8F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BAFAE56F-1DE0-D044-A970-B9FDFEBB887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7CA6632F-E24C-6C42-AEF6-51C3DB867D3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CE1E0A51-9C0C-384C-8402-31B12AF09FD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D16B6A84-8EFF-5249-9B39-0587DC30F6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2553B22E-1ABA-3940-9E9E-B1CFEA22473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8DBBCFDA-328E-6445-AFB2-6DC88F2BFE8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7577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CE4F06B9-ACCC-CA4D-B4EF-17B084D1ECD9}" type="slidenum">
              <a:rPr lang="en-US"/>
              <a:pPr>
                <a:defRPr/>
              </a:pPr>
              <a:t>‹#›</a:t>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FD05123F-ECCC-3744-8046-0E4114F7D95B}"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oleObject" Target="mclaughlinkl:Desktop:Crypto6e%20Tables:T15-UserAuthentication.doc!OLE_LINK2"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9.pd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pd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a:t>Kerberos</a:t>
            </a:r>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a:t>Authentication service developed as part of Project Athena at MIT</a:t>
            </a:r>
          </a:p>
          <a:p>
            <a:r>
              <a:rPr lang="en-US" dirty="0"/>
              <a:t>A workstation cannot be trusted to identify its users correctly to network services</a:t>
            </a:r>
          </a:p>
          <a:p>
            <a:pPr lvl="1"/>
            <a:r>
              <a:rPr lang="en-US" dirty="0"/>
              <a:t>A user may gain access to a particular workstation and pretend to be another user operating from that workstation</a:t>
            </a:r>
          </a:p>
          <a:p>
            <a:pPr lvl="1"/>
            <a:r>
              <a:rPr lang="en-US" dirty="0"/>
              <a:t>A user may alter the network address of a workstation so that the requests sent from the altered workstation appear to come from the impersonated workstation</a:t>
            </a:r>
          </a:p>
          <a:p>
            <a:pPr lvl="1"/>
            <a:r>
              <a:rPr lang="en-US" dirty="0"/>
              <a:t>A user may eavesdrop on exchanges and use a replay attack to gain entrance to a server or to disrupt operations</a:t>
            </a:r>
          </a:p>
          <a:p>
            <a:pPr marL="342900" lvl="1" indent="-342900">
              <a:spcBef>
                <a:spcPts val="2400"/>
              </a:spcBef>
              <a:buClr>
                <a:srgbClr val="BAABE3"/>
              </a:buClr>
            </a:pPr>
            <a:r>
              <a:rPr lang="en-US" sz="2839" dirty="0">
                <a:cs typeface="ＭＳ Ｐゴシック" pitchFamily="-84" charset="-128"/>
              </a:rPr>
              <a:t>Kerberos provides a centralized authentication server whose function is to authenticate users to servers and servers to users</a:t>
            </a:r>
          </a:p>
          <a:p>
            <a:pPr lvl="1"/>
            <a:r>
              <a:rPr lang="en-US" sz="2560" dirty="0"/>
              <a:t>Relies exclusively on symmetric encryption, making no use of public-key encryption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3800" y="152400"/>
            <a:ext cx="1277213" cy="338554"/>
          </a:xfrm>
          <a:prstGeom prst="rect">
            <a:avLst/>
          </a:prstGeom>
        </p:spPr>
        <p:txBody>
          <a:bodyPr wrap="none">
            <a:spAutoFit/>
          </a:bodyPr>
          <a:lstStyle/>
          <a:p>
            <a:r>
              <a:rPr lang="en-US" sz="1600" dirty="0">
                <a:latin typeface="+mn-lt"/>
              </a:rPr>
              <a:t>(page 3 of 3) </a:t>
            </a: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533400" y="228600"/>
            <a:ext cx="6872812" cy="6629400"/>
          </a:xfrm>
          <a:prstGeom prst="rect">
            <a:avLst/>
          </a:prstGeom>
        </p:spPr>
      </p:pic>
    </p:spTree>
  </p:cSld>
  <p:clrMapOvr>
    <a:masterClrMapping/>
  </p:clrMapOvr>
  <p:transition spd="med">
    <p:wipe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Kerberos Realms </a:t>
            </a:r>
            <a:br>
              <a:rPr lang="en-US" dirty="0"/>
            </a:br>
            <a:r>
              <a:rPr lang="en-US" dirty="0"/>
              <a:t>and Multiple Kerberi</a:t>
            </a:r>
          </a:p>
        </p:txBody>
      </p:sp>
      <p:sp>
        <p:nvSpPr>
          <p:cNvPr id="3" name="Content Placeholder 2"/>
          <p:cNvSpPr>
            <a:spLocks noGrp="1"/>
          </p:cNvSpPr>
          <p:nvPr>
            <p:ph idx="1"/>
          </p:nvPr>
        </p:nvSpPr>
        <p:spPr>
          <a:xfrm>
            <a:off x="792163" y="1762125"/>
            <a:ext cx="7570787" cy="4562475"/>
          </a:xfrm>
        </p:spPr>
        <p:txBody>
          <a:bodyPr>
            <a:normAutofit fontScale="92500" lnSpcReduction="20000"/>
          </a:bodyPr>
          <a:lstStyle/>
          <a:p>
            <a:r>
              <a:rPr lang="en-US" dirty="0"/>
              <a:t> A full-service Kerberos environment consisting of a Kerberos server, a number of clients, and a number of application servers requires that:</a:t>
            </a:r>
          </a:p>
          <a:p>
            <a:pPr lvl="1"/>
            <a:r>
              <a:rPr lang="en-US" dirty="0"/>
              <a:t>The  Kerberos server must have the user ID and hashed passwords of all participating users in its database; all users are registered with the Kerberos server</a:t>
            </a:r>
          </a:p>
          <a:p>
            <a:pPr lvl="1"/>
            <a:r>
              <a:rPr lang="en-US" dirty="0"/>
              <a:t>The  Kerberos server must share a secret key with each server; all servers are registered with the Kerberos server</a:t>
            </a:r>
          </a:p>
          <a:p>
            <a:pPr lvl="1"/>
            <a:r>
              <a:rPr lang="en-US" dirty="0"/>
              <a:t>The Kerberos server in each interoperating realm shares a secret key with the server in the other realm; the two Kerberos servers are registered with each other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a:t>Kerberos Realm</a:t>
            </a:r>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a:t>A set of managed nodes that share the same Kerberos database</a:t>
            </a:r>
          </a:p>
          <a:p>
            <a:r>
              <a:rPr lang="en-US" dirty="0"/>
              <a:t>The database resides on the Kerberos master computer system, which should be kept in a physically secure room</a:t>
            </a:r>
          </a:p>
          <a:p>
            <a:r>
              <a:rPr lang="en-US" dirty="0"/>
              <a:t>A read-only copy of the Kerberos database might also reside on other Kerberos computer systems</a:t>
            </a:r>
          </a:p>
          <a:p>
            <a:r>
              <a:rPr lang="en-US" dirty="0"/>
              <a:t>All changes to the database must be made on the master computer system</a:t>
            </a:r>
          </a:p>
          <a:p>
            <a:r>
              <a:rPr lang="en-US" dirty="0"/>
              <a:t>Changing or accessing the contents of a Kerberos database requires the Kerberos master password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Kerberos Principal</a:t>
            </a:r>
          </a:p>
        </p:txBody>
      </p:sp>
      <p:sp>
        <p:nvSpPr>
          <p:cNvPr id="3" name="Content Placeholder 2"/>
          <p:cNvSpPr>
            <a:spLocks noGrp="1"/>
          </p:cNvSpPr>
          <p:nvPr>
            <p:ph sz="half" idx="1"/>
          </p:nvPr>
        </p:nvSpPr>
        <p:spPr>
          <a:xfrm>
            <a:off x="609600" y="2133600"/>
            <a:ext cx="3566160" cy="4303713"/>
          </a:xfrm>
        </p:spPr>
        <p:txBody>
          <a:bodyPr/>
          <a:lstStyle/>
          <a:p>
            <a:r>
              <a:rPr lang="en-US" dirty="0"/>
              <a:t>A service or user that is known to the Kerberos system</a:t>
            </a:r>
          </a:p>
          <a:p>
            <a:r>
              <a:rPr lang="en-US" dirty="0"/>
              <a:t>Identified by its principal name</a:t>
            </a:r>
          </a:p>
        </p:txBody>
      </p:sp>
      <p:graphicFrame>
        <p:nvGraphicFramePr>
          <p:cNvPr id="4" name="Diagram 3"/>
          <p:cNvGraphicFramePr/>
          <p:nvPr/>
        </p:nvGraphicFramePr>
        <p:xfrm>
          <a:off x="3657600" y="1676400"/>
          <a:ext cx="5486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4545" b="5455"/>
              <a:stretch>
                <a:fillRect/>
              </a:stretch>
            </p:blipFill>
          </mc:Choice>
          <mc:Fallback>
            <p:blipFill>
              <a:blip r:embed="rId4"/>
              <a:srcRect t="4545" b="5455"/>
              <a:stretch>
                <a:fillRect/>
              </a:stretch>
            </p:blipFill>
          </mc:Fallback>
        </mc:AlternateContent>
        <p:spPr>
          <a:xfrm>
            <a:off x="1752600" y="0"/>
            <a:ext cx="5888272" cy="6858000"/>
          </a:xfrm>
          <a:prstGeom prst="rect">
            <a:avLst/>
          </a:prstGeom>
        </p:spPr>
      </p:pic>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a:t>Differences Between Versions 4 and 5</a:t>
            </a:r>
          </a:p>
        </p:txBody>
      </p:sp>
      <p:graphicFrame>
        <p:nvGraphicFramePr>
          <p:cNvPr id="11" name="Content Placeholder 10"/>
          <p:cNvGraphicFramePr>
            <a:graphicFrameLocks noGrp="1"/>
          </p:cNvGraphicFramePr>
          <p:nvPr>
            <p:ph idx="1"/>
          </p:nvPr>
        </p:nvGraphicFramePr>
        <p:xfrm>
          <a:off x="792163" y="1762125"/>
          <a:ext cx="781843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685800" y="1270000"/>
            <a:ext cx="7856070" cy="5588000"/>
          </a:xfrm>
          <a:prstGeom prst="rect">
            <a:avLst/>
          </a:prstGeom>
        </p:spPr>
      </p:pic>
      <p:sp>
        <p:nvSpPr>
          <p:cNvPr id="7" name="TextBox 6"/>
          <p:cNvSpPr txBox="1"/>
          <p:nvPr/>
        </p:nvSpPr>
        <p:spPr>
          <a:xfrm>
            <a:off x="1" y="152400"/>
            <a:ext cx="9143999" cy="954107"/>
          </a:xfrm>
          <a:prstGeom prst="rect">
            <a:avLst/>
          </a:prstGeom>
          <a:noFill/>
        </p:spPr>
        <p:txBody>
          <a:bodyPr wrap="square" rtlCol="0">
            <a:spAutoFit/>
          </a:bodyPr>
          <a:lstStyle/>
          <a:p>
            <a:pPr algn="ctr"/>
            <a:r>
              <a:rPr lang="en-US" sz="2800" dirty="0">
                <a:latin typeface="+mn-lt"/>
              </a:rPr>
              <a:t>Table 15.3</a:t>
            </a:r>
          </a:p>
          <a:p>
            <a:pPr algn="ctr"/>
            <a:r>
              <a:rPr lang="en-US" sz="2800" dirty="0">
                <a:latin typeface="+mn-lt"/>
              </a:rPr>
              <a:t>Summary of Kerberos Version 5 Message Exchanges</a:t>
            </a:r>
          </a:p>
        </p:txBody>
      </p:sp>
    </p:spTree>
  </p:cSld>
  <p:clrMapOvr>
    <a:masterClrMapping/>
  </p:clrMapOvr>
  <p:transition spd="med">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4200" y="1447800"/>
            <a:ext cx="2209800" cy="2246769"/>
          </a:xfrm>
          <a:prstGeom prst="rect">
            <a:avLst/>
          </a:prstGeom>
          <a:noFill/>
        </p:spPr>
        <p:txBody>
          <a:bodyPr wrap="square" rtlCol="0">
            <a:spAutoFit/>
          </a:bodyPr>
          <a:lstStyle/>
          <a:p>
            <a:pPr algn="ctr"/>
            <a:r>
              <a:rPr lang="en-US" sz="2800" dirty="0">
                <a:latin typeface="+mn-lt"/>
              </a:rPr>
              <a:t>Table 15.4</a:t>
            </a:r>
          </a:p>
          <a:p>
            <a:pPr algn="ctr"/>
            <a:endParaRPr lang="en-US" sz="2800" dirty="0">
              <a:latin typeface="+mn-lt"/>
            </a:endParaRPr>
          </a:p>
          <a:p>
            <a:pPr algn="ctr"/>
            <a:r>
              <a:rPr lang="en-US" sz="2800" dirty="0">
                <a:latin typeface="+mn-lt"/>
              </a:rPr>
              <a:t>Kerberos Version 5 Flags</a:t>
            </a:r>
          </a:p>
        </p:txBody>
      </p:sp>
      <p:graphicFrame>
        <p:nvGraphicFramePr>
          <p:cNvPr id="124930" name="Object 2"/>
          <p:cNvGraphicFramePr>
            <a:graphicFrameLocks noChangeAspect="1"/>
          </p:cNvGraphicFramePr>
          <p:nvPr/>
        </p:nvGraphicFramePr>
        <p:xfrm>
          <a:off x="304800" y="152400"/>
          <a:ext cx="6544062" cy="6867588"/>
        </p:xfrm>
        <a:graphic>
          <a:graphicData uri="http://schemas.openxmlformats.org/presentationml/2006/ole">
            <mc:AlternateContent xmlns:mc="http://schemas.openxmlformats.org/markup-compatibility/2006">
              <mc:Choice xmlns:v="urn:schemas-microsoft-com:vml" Requires="v">
                <p:oleObj name="Document" r:id="rId3" imgW="5651500" imgH="5930900" progId="Word.Document.12">
                  <p:link updateAutomatic="1"/>
                </p:oleObj>
              </mc:Choice>
              <mc:Fallback>
                <p:oleObj name="Document" r:id="rId3" imgW="5651500" imgH="5930900" progId="Word.Document.12">
                  <p:link updateAutomatic="1"/>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
                        <a:ext cx="6544062" cy="686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7010400" y="6019800"/>
            <a:ext cx="2133600" cy="523220"/>
          </a:xfrm>
          <a:prstGeom prst="rect">
            <a:avLst/>
          </a:prstGeom>
          <a:noFill/>
        </p:spPr>
        <p:txBody>
          <a:bodyPr wrap="square" rtlCol="0">
            <a:spAutoFit/>
          </a:bodyPr>
          <a:lstStyle/>
          <a:p>
            <a:r>
              <a:rPr lang="en-US" sz="1400" dirty="0">
                <a:latin typeface="+mn-lt"/>
              </a:rPr>
              <a:t>(Table can be found on page 474 in textbook)</a:t>
            </a:r>
          </a:p>
        </p:txBody>
      </p:sp>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Mutual Authentication</a:t>
            </a:r>
          </a:p>
        </p:txBody>
      </p:sp>
      <p:sp>
        <p:nvSpPr>
          <p:cNvPr id="3" name="Content Placeholder 2"/>
          <p:cNvSpPr>
            <a:spLocks noGrp="1"/>
          </p:cNvSpPr>
          <p:nvPr>
            <p:ph idx="1"/>
          </p:nvPr>
        </p:nvSpPr>
        <p:spPr>
          <a:xfrm>
            <a:off x="533400" y="1762125"/>
            <a:ext cx="8000999" cy="4638675"/>
          </a:xfrm>
        </p:spPr>
        <p:txBody>
          <a:bodyPr>
            <a:normAutofit fontScale="92500" lnSpcReduction="10000"/>
          </a:bodyPr>
          <a:lstStyle/>
          <a:p>
            <a:r>
              <a:rPr lang="en-US" dirty="0"/>
              <a:t>Public-key encryption for session key distribution</a:t>
            </a:r>
          </a:p>
          <a:p>
            <a:pPr lvl="1"/>
            <a:r>
              <a:rPr lang="en-US" dirty="0"/>
              <a:t>Assumes each of the two parties is in possession of the current public key of the other</a:t>
            </a:r>
          </a:p>
          <a:p>
            <a:pPr lvl="1"/>
            <a:r>
              <a:rPr lang="en-US" dirty="0"/>
              <a:t>May not be practical to require this assumption</a:t>
            </a:r>
          </a:p>
          <a:p>
            <a:r>
              <a:rPr lang="en-US" dirty="0"/>
              <a:t>Denning protocol using timestamps</a:t>
            </a:r>
          </a:p>
          <a:p>
            <a:pPr lvl="1"/>
            <a:r>
              <a:rPr lang="en-US" dirty="0"/>
              <a:t>Uses an authentication server (AS) to provide public-key certificates</a:t>
            </a:r>
          </a:p>
          <a:p>
            <a:pPr lvl="1"/>
            <a:r>
              <a:rPr lang="en-US" dirty="0"/>
              <a:t>Requires the synchronization of clocks</a:t>
            </a:r>
          </a:p>
          <a:p>
            <a:r>
              <a:rPr lang="en-US" dirty="0"/>
              <a:t>Woo and Lam makes use of nonces</a:t>
            </a:r>
          </a:p>
          <a:p>
            <a:pPr lvl="1"/>
            <a:r>
              <a:rPr lang="en-US" dirty="0"/>
              <a:t>Care needed to ensure no protocol flaws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a:t>One-Way Authentication</a:t>
            </a:r>
          </a:p>
        </p:txBody>
      </p:sp>
      <p:sp>
        <p:nvSpPr>
          <p:cNvPr id="70659" name="Rectangle 3"/>
          <p:cNvSpPr>
            <a:spLocks noGrp="1" noChangeArrowheads="1"/>
          </p:cNvSpPr>
          <p:nvPr>
            <p:ph idx="1"/>
          </p:nvPr>
        </p:nvSpPr>
        <p:spPr>
          <a:xfrm>
            <a:off x="792163" y="1762125"/>
            <a:ext cx="7570787" cy="4638675"/>
          </a:xfrm>
        </p:spPr>
        <p:txBody>
          <a:bodyPr>
            <a:normAutofit/>
          </a:bodyPr>
          <a:lstStyle/>
          <a:p>
            <a:r>
              <a:rPr lang="en-AU" dirty="0"/>
              <a:t>Have </a:t>
            </a:r>
            <a:r>
              <a:rPr lang="en-US" dirty="0"/>
              <a:t>public-key approaches for e-mail</a:t>
            </a:r>
          </a:p>
          <a:p>
            <a:pPr lvl="1"/>
            <a:r>
              <a:rPr lang="en-US" dirty="0"/>
              <a:t>Encryption of message for confidentiality, authentication, or both</a:t>
            </a:r>
          </a:p>
          <a:p>
            <a:pPr lvl="1"/>
            <a:r>
              <a:rPr lang="en-US" dirty="0"/>
              <a:t>The public-key algorithm must be applied once or twice to what may be a long message</a:t>
            </a:r>
          </a:p>
          <a:p>
            <a:r>
              <a:rPr lang="en-US" dirty="0"/>
              <a:t>For confidentiality encrypt message with one-time secret key, public-key encrypted</a:t>
            </a:r>
          </a:p>
          <a:p>
            <a:r>
              <a:rPr lang="en-US" dirty="0"/>
              <a:t>If authentication is the primary concern, a digital signature may suffice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a:t>Kerberos Requirements</a:t>
            </a:r>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a:t>The first published report on Kerberos listed the following requirements:</a:t>
            </a:r>
          </a:p>
        </p:txBody>
      </p:sp>
      <p:graphicFrame>
        <p:nvGraphicFramePr>
          <p:cNvPr id="4" name="Diagram 3"/>
          <p:cNvGraphicFramePr/>
          <p:nvPr/>
        </p:nvGraphicFramePr>
        <p:xfrm>
          <a:off x="609600" y="25908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Summary</a:t>
            </a:r>
            <a:endParaRPr lang="en-AU" dirty="0"/>
          </a:p>
        </p:txBody>
      </p:sp>
      <p:sp>
        <p:nvSpPr>
          <p:cNvPr id="100355" name="Rectangle 3"/>
          <p:cNvSpPr>
            <a:spLocks noGrp="1" noChangeArrowheads="1"/>
          </p:cNvSpPr>
          <p:nvPr>
            <p:ph sz="half" idx="1"/>
          </p:nvPr>
        </p:nvSpPr>
        <p:spPr>
          <a:xfrm>
            <a:off x="228600" y="1828800"/>
            <a:ext cx="3565525" cy="5562600"/>
          </a:xfrm>
        </p:spPr>
        <p:txBody>
          <a:bodyPr>
            <a:normAutofit fontScale="92500"/>
          </a:bodyPr>
          <a:lstStyle/>
          <a:p>
            <a:r>
              <a:rPr lang="en-US" dirty="0"/>
              <a:t>Remote user-authentication principles</a:t>
            </a:r>
          </a:p>
          <a:p>
            <a:pPr lvl="1"/>
            <a:r>
              <a:rPr lang="en-US" dirty="0"/>
              <a:t>Mutual authentication</a:t>
            </a:r>
          </a:p>
          <a:p>
            <a:pPr lvl="1"/>
            <a:r>
              <a:rPr lang="en-US" dirty="0"/>
              <a:t>One-way authentication</a:t>
            </a:r>
          </a:p>
          <a:p>
            <a:r>
              <a:rPr lang="en-US" dirty="0"/>
              <a:t>Remote user-authentication using symmetric encryption</a:t>
            </a:r>
          </a:p>
          <a:p>
            <a:pPr lvl="1"/>
            <a:r>
              <a:rPr lang="en-US" dirty="0"/>
              <a:t>Mutual authentication</a:t>
            </a:r>
          </a:p>
          <a:p>
            <a:pPr lvl="1"/>
            <a:r>
              <a:rPr lang="en-US" dirty="0"/>
              <a:t>One-way authentication</a:t>
            </a:r>
          </a:p>
          <a:p>
            <a:r>
              <a:rPr lang="en-US" dirty="0"/>
              <a:t>Kerberos</a:t>
            </a:r>
          </a:p>
          <a:p>
            <a:pPr lvl="1"/>
            <a:r>
              <a:rPr lang="en-US" dirty="0"/>
              <a:t>Motivation</a:t>
            </a:r>
          </a:p>
          <a:p>
            <a:pPr lvl="1"/>
            <a:r>
              <a:rPr lang="en-US" dirty="0"/>
              <a:t>Kerberos V4</a:t>
            </a:r>
            <a:r>
              <a:rPr lang="en-AU" dirty="0"/>
              <a:t> and V5</a:t>
            </a:r>
            <a:endParaRPr lang="en-US" dirty="0"/>
          </a:p>
        </p:txBody>
      </p:sp>
      <p:sp>
        <p:nvSpPr>
          <p:cNvPr id="76804" name="Content Placeholder 11"/>
          <p:cNvSpPr>
            <a:spLocks noGrp="1"/>
          </p:cNvSpPr>
          <p:nvPr>
            <p:ph sz="half" idx="2"/>
          </p:nvPr>
        </p:nvSpPr>
        <p:spPr>
          <a:xfrm>
            <a:off x="5578475" y="1752600"/>
            <a:ext cx="3565525" cy="4876800"/>
          </a:xfrm>
        </p:spPr>
        <p:txBody>
          <a:bodyPr rtlCol="0">
            <a:normAutofit fontScale="92500"/>
          </a:bodyPr>
          <a:lstStyle/>
          <a:p>
            <a:pPr fontAlgn="auto">
              <a:spcAft>
                <a:spcPts val="0"/>
              </a:spcAft>
              <a:buClr>
                <a:schemeClr val="accent1">
                  <a:lumMod val="60000"/>
                  <a:lumOff val="40000"/>
                </a:schemeClr>
              </a:buClr>
              <a:buFont typeface="Candara" pitchFamily="34" charset="0"/>
              <a:buChar char="•"/>
              <a:defRPr/>
            </a:pPr>
            <a:r>
              <a:rPr lang="en-US" dirty="0">
                <a:ea typeface="+mn-ea"/>
                <a:cs typeface="+mn-cs"/>
              </a:rPr>
              <a:t>Remote user-authentication using asymmetric encryption</a:t>
            </a:r>
          </a:p>
          <a:p>
            <a:pPr lvl="1"/>
            <a:r>
              <a:rPr lang="en-US" dirty="0"/>
              <a:t>Mutual authentication</a:t>
            </a:r>
          </a:p>
          <a:p>
            <a:pPr lvl="1"/>
            <a:r>
              <a:rPr lang="en-US" dirty="0"/>
              <a:t>One-way authentication</a:t>
            </a:r>
            <a:endParaRPr lang="en-US" dirty="0">
              <a:ea typeface="+mn-ea"/>
              <a:cs typeface="+mn-cs"/>
            </a:endParaRP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a:t>Kerberos Version 4</a:t>
            </a:r>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a:t>Makes use of DES to provide the authentication service</a:t>
            </a:r>
          </a:p>
          <a:p>
            <a:r>
              <a:rPr lang="en-US" dirty="0"/>
              <a:t>Authentication server (AS)</a:t>
            </a:r>
          </a:p>
          <a:p>
            <a:pPr lvl="1"/>
            <a:r>
              <a:rPr lang="en-US" dirty="0"/>
              <a:t>Knows the passwords of all users and stores these in a centralized database</a:t>
            </a:r>
          </a:p>
          <a:p>
            <a:pPr lvl="1"/>
            <a:r>
              <a:rPr lang="en-US" dirty="0"/>
              <a:t>Shares a unique secret key with each server</a:t>
            </a:r>
          </a:p>
          <a:p>
            <a:pPr marL="520700" indent="-514350"/>
            <a:r>
              <a:rPr lang="en-US" dirty="0"/>
              <a:t>Ticket </a:t>
            </a:r>
          </a:p>
          <a:p>
            <a:pPr lvl="1"/>
            <a:r>
              <a:rPr lang="en-US" dirty="0"/>
              <a:t>Created once the AS accepts the user as authentic; contains the user’s ID and network address and the server’s ID</a:t>
            </a:r>
          </a:p>
          <a:p>
            <a:pPr lvl="1"/>
            <a:r>
              <a:rPr lang="en-US" dirty="0"/>
              <a:t>Encrypted using the secret key shared by the AS and the server</a:t>
            </a:r>
          </a:p>
          <a:p>
            <a:pPr marL="342900" lvl="1" indent="-342900">
              <a:spcBef>
                <a:spcPts val="2400"/>
              </a:spcBef>
              <a:buClr>
                <a:srgbClr val="BAABE3"/>
              </a:buClr>
            </a:pPr>
            <a:r>
              <a:rPr lang="en-US" sz="2839" dirty="0">
                <a:cs typeface="ＭＳ Ｐゴシック" pitchFamily="-84" charset="-128"/>
              </a:rPr>
              <a:t>Ticket-granting server (TGS)</a:t>
            </a:r>
          </a:p>
          <a:p>
            <a:pPr lvl="1"/>
            <a:r>
              <a:rPr lang="en-US" sz="2581" dirty="0"/>
              <a:t>Issues tickets to users who have been authenticated to AS</a:t>
            </a:r>
          </a:p>
          <a:p>
            <a:pPr lvl="1"/>
            <a:r>
              <a:rPr lang="en-US" sz="2581" dirty="0"/>
              <a:t>Each time the user requires access to a new service the client applies to the TGS using the ticket to authenticate itself</a:t>
            </a:r>
          </a:p>
          <a:p>
            <a:pPr lvl="1"/>
            <a:r>
              <a:rPr lang="en-US" sz="2581" dirty="0"/>
              <a:t>The TGS then grants a ticket for the particular service</a:t>
            </a:r>
          </a:p>
          <a:p>
            <a:pPr lvl="1"/>
            <a:r>
              <a:rPr lang="en-US" sz="2581" dirty="0"/>
              <a:t>The client saves each service-granting ticket and uses it to authenticate its user to a server each time a particular service is requested</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Version 4 Authentication Dialogue</a:t>
            </a:r>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347"/>
              <a:stretch>
                <a:fillRect/>
              </a:stretch>
            </p:blipFill>
          </mc:Choice>
          <mc:Fallback>
            <p:blipFill>
              <a:blip r:embed="rId4"/>
              <a:srcRect t="5347"/>
              <a:stretch>
                <a:fillRect/>
              </a:stretch>
            </p:blipFill>
          </mc:Fallback>
        </mc:AlternateContent>
        <p:spPr>
          <a:xfrm>
            <a:off x="990600" y="883904"/>
            <a:ext cx="7467597" cy="5974096"/>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a:latin typeface="+mn-lt"/>
              </a:rPr>
              <a:t>			Table 15.1    </a:t>
            </a:r>
            <a:r>
              <a:rPr lang="en-US" sz="1400" dirty="0">
                <a:latin typeface="+mn-lt"/>
              </a:rPr>
              <a:t>(page 464 in textbook)</a:t>
            </a:r>
            <a:endParaRPr lang="en-US" sz="3200" dirty="0">
              <a:latin typeface="+mn-lt"/>
            </a:endParaRPr>
          </a:p>
          <a:p>
            <a:pPr algn="ctr"/>
            <a:r>
              <a:rPr lang="en-US" sz="3200" dirty="0">
                <a:latin typeface="+mn-lt"/>
              </a:rPr>
              <a:t>Summary of Kerberos Version 4 Message Exchanges </a:t>
            </a:r>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4545" b="11818"/>
              <a:stretch>
                <a:fillRect/>
              </a:stretch>
            </p:blipFill>
          </mc:Choice>
          <mc:Fallback>
            <p:blipFill>
              <a:blip r:embed="rId4"/>
              <a:srcRect t="14545" b="11818"/>
              <a:stretch>
                <a:fillRect/>
              </a:stretch>
            </p:blipFill>
          </mc:Fallback>
        </mc:AlternateContent>
        <p:spPr>
          <a:xfrm>
            <a:off x="1071773" y="0"/>
            <a:ext cx="7196686" cy="6857999"/>
          </a:xfrm>
          <a:prstGeom prst="rect">
            <a:avLst/>
          </a:prstGeom>
        </p:spPr>
      </p:pic>
    </p:spTree>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9091" b="21818"/>
              <a:stretch>
                <a:fillRect/>
              </a:stretch>
            </p:blipFill>
          </mc:Choice>
          <mc:Fallback>
            <p:blipFill>
              <a:blip r:embed="rId4"/>
              <a:srcRect t="9091" b="21818"/>
              <a:stretch>
                <a:fillRect/>
              </a:stretch>
            </p:blipFill>
          </mc:Fallback>
        </mc:AlternateContent>
        <p:spPr>
          <a:xfrm>
            <a:off x="762000" y="-5208"/>
            <a:ext cx="7676147" cy="6863208"/>
          </a:xfrm>
          <a:prstGeom prst="rect">
            <a:avLst/>
          </a:prstGeom>
        </p:spPr>
      </p:pic>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353" b="8030"/>
              <a:stretch>
                <a:fillRect/>
              </a:stretch>
            </p:blipFill>
          </mc:Choice>
          <mc:Fallback>
            <p:blipFill>
              <a:blip r:embed="rId4"/>
              <a:srcRect t="-5353" b="8030"/>
              <a:stretch>
                <a:fillRect/>
              </a:stretch>
            </p:blipFill>
          </mc:Fallback>
        </mc:AlternateContent>
        <p:spPr>
          <a:xfrm>
            <a:off x="457200" y="1504203"/>
            <a:ext cx="8280589" cy="4516364"/>
          </a:xfrm>
          <a:prstGeom prst="rect">
            <a:avLst/>
          </a:prstGeom>
        </p:spPr>
      </p:pic>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0" y="533399"/>
            <a:ext cx="9144000" cy="625231"/>
          </a:xfrm>
          <a:prstGeom prst="rect">
            <a:avLst/>
          </a:prstGeom>
        </p:spPr>
      </p:pic>
      <p:sp>
        <p:nvSpPr>
          <p:cNvPr id="5" name="TextBox 4"/>
          <p:cNvSpPr txBox="1"/>
          <p:nvPr/>
        </p:nvSpPr>
        <p:spPr>
          <a:xfrm>
            <a:off x="228600" y="6488668"/>
            <a:ext cx="4780814" cy="307777"/>
          </a:xfrm>
          <a:prstGeom prst="rect">
            <a:avLst/>
          </a:prstGeom>
          <a:noFill/>
        </p:spPr>
        <p:txBody>
          <a:bodyPr wrap="none" rtlCol="0">
            <a:spAutoFit/>
          </a:bodyPr>
          <a:lstStyle/>
          <a:p>
            <a:r>
              <a:rPr lang="en-US" sz="1400" dirty="0">
                <a:latin typeface="+mn-lt"/>
              </a:rPr>
              <a:t>(This table can be found on pages 467 – 468 in the textbook)</a:t>
            </a:r>
          </a:p>
        </p:txBody>
      </p:sp>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600200" y="158750"/>
            <a:ext cx="5943600" cy="6540500"/>
          </a:xfrm>
          <a:prstGeom prst="rect">
            <a:avLst/>
          </a:prstGeom>
        </p:spPr>
      </p:pic>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7696200" y="304800"/>
            <a:ext cx="7429500" cy="254000"/>
          </a:xfrm>
          <a:prstGeom prst="rect">
            <a:avLst/>
          </a:prstGeom>
        </p:spPr>
      </p:pic>
    </p:spTree>
  </p:cSld>
  <p:clrMapOvr>
    <a:masterClrMapping/>
  </p:clrMapOvr>
  <p:transition spd="med">
    <p:wipe dir="r"/>
  </p:transition>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6533</TotalTime>
  <Words>5229</Words>
  <Application>Microsoft Office PowerPoint</Application>
  <PresentationFormat>On-screen Show (4:3)</PresentationFormat>
  <Paragraphs>481</Paragraphs>
  <Slides>20</Slides>
  <Notes>20</Notes>
  <HiddenSlides>0</HiddenSlides>
  <MMClips>0</MMClips>
  <ScaleCrop>false</ScaleCrop>
  <HeadingPairs>
    <vt:vector size="8" baseType="variant">
      <vt:variant>
        <vt:lpstr>Fonts Used</vt:lpstr>
      </vt:variant>
      <vt:variant>
        <vt:i4>5</vt:i4>
      </vt:variant>
      <vt:variant>
        <vt:lpstr>Theme</vt:lpstr>
      </vt:variant>
      <vt:variant>
        <vt:i4>2</vt:i4>
      </vt:variant>
      <vt:variant>
        <vt:lpstr>Links</vt:lpstr>
      </vt:variant>
      <vt:variant>
        <vt:i4>1</vt:i4>
      </vt:variant>
      <vt:variant>
        <vt:lpstr>Slide Titles</vt:lpstr>
      </vt:variant>
      <vt:variant>
        <vt:i4>20</vt:i4>
      </vt:variant>
    </vt:vector>
  </HeadingPairs>
  <TitlesOfParts>
    <vt:vector size="28" baseType="lpstr">
      <vt:lpstr>Arial</vt:lpstr>
      <vt:lpstr>Candara</vt:lpstr>
      <vt:lpstr>Mistral</vt:lpstr>
      <vt:lpstr>Times-Roman</vt:lpstr>
      <vt:lpstr>Wingdings</vt:lpstr>
      <vt:lpstr>ch01</vt:lpstr>
      <vt:lpstr>Infusion</vt:lpstr>
      <vt:lpstr>mclaughlinkl:Desktop:Crypto6e%20Tables:T15-UserAuthentication.doc!OLE_LINK2</vt:lpstr>
      <vt:lpstr>Kerberos</vt:lpstr>
      <vt:lpstr>Kerberos Requirements</vt:lpstr>
      <vt:lpstr>Kerberos Version 4</vt:lpstr>
      <vt:lpstr>The Version 4 Authentication Dialogue</vt:lpstr>
      <vt:lpstr>PowerPoint Presentation</vt:lpstr>
      <vt:lpstr>PowerPoint Presentation</vt:lpstr>
      <vt:lpstr>PowerPoint Presentation</vt:lpstr>
      <vt:lpstr>PowerPoint Presentation</vt:lpstr>
      <vt:lpstr>PowerPoint Presentation</vt:lpstr>
      <vt:lpstr>PowerPoint Presentation</vt:lpstr>
      <vt:lpstr>Kerberos Realms  and Multiple Kerberi</vt:lpstr>
      <vt:lpstr>Kerberos Realm</vt:lpstr>
      <vt:lpstr>Kerberos Principal</vt:lpstr>
      <vt:lpstr>PowerPoint Presentation</vt:lpstr>
      <vt:lpstr>Differences Between Versions 4 and 5</vt:lpstr>
      <vt:lpstr>PowerPoint Presentation</vt:lpstr>
      <vt:lpstr>PowerPoint Presentation</vt:lpstr>
      <vt:lpstr>Mutual Authentication</vt:lpstr>
      <vt:lpstr>One-Way Authentication</vt:lpstr>
      <vt:lpstr>Summary</vt:lpstr>
    </vt:vector>
  </TitlesOfParts>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15</dc:subject>
  <dc:creator>Dr Lawrie Brown</dc:creator>
  <cp:lastModifiedBy>J Arokia Renjith</cp:lastModifiedBy>
  <cp:revision>52</cp:revision>
  <dcterms:created xsi:type="dcterms:W3CDTF">2013-03-11T00:42:59Z</dcterms:created>
  <dcterms:modified xsi:type="dcterms:W3CDTF">2022-11-04T09:19:18Z</dcterms:modified>
</cp:coreProperties>
</file>